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41"/>
  </p:notesMasterIdLst>
  <p:sldIdLst>
    <p:sldId id="258" r:id="rId5"/>
    <p:sldId id="408" r:id="rId6"/>
    <p:sldId id="445" r:id="rId7"/>
    <p:sldId id="393" r:id="rId8"/>
    <p:sldId id="394" r:id="rId9"/>
    <p:sldId id="396" r:id="rId10"/>
    <p:sldId id="397" r:id="rId11"/>
    <p:sldId id="443" r:id="rId12"/>
    <p:sldId id="442" r:id="rId13"/>
    <p:sldId id="318" r:id="rId14"/>
    <p:sldId id="319" r:id="rId15"/>
    <p:sldId id="321" r:id="rId16"/>
    <p:sldId id="444" r:id="rId17"/>
    <p:sldId id="412" r:id="rId18"/>
    <p:sldId id="41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 id="429" r:id="rId35"/>
    <p:sldId id="430" r:id="rId36"/>
    <p:sldId id="431" r:id="rId37"/>
    <p:sldId id="433" r:id="rId38"/>
    <p:sldId id="437" r:id="rId39"/>
    <p:sldId id="441" r:id="rId4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61">
          <p15:clr>
            <a:srgbClr val="A4A3A4"/>
          </p15:clr>
        </p15:guide>
        <p15:guide id="2" pos="12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707" autoAdjust="0"/>
  </p:normalViewPr>
  <p:slideViewPr>
    <p:cSldViewPr snapToGrid="0" showGuides="1">
      <p:cViewPr varScale="1">
        <p:scale>
          <a:sx n="116" d="100"/>
          <a:sy n="116" d="100"/>
        </p:scale>
        <p:origin x="-1500" y="-102"/>
      </p:cViewPr>
      <p:guideLst>
        <p:guide orient="horz" pos="161"/>
        <p:guide pos="123"/>
      </p:guideLst>
    </p:cSldViewPr>
  </p:slideViewPr>
  <p:outlineViewPr>
    <p:cViewPr>
      <p:scale>
        <a:sx n="33" d="100"/>
        <a:sy n="33" d="100"/>
      </p:scale>
      <p:origin x="0" y="-3414"/>
    </p:cViewPr>
  </p:outlineViewPr>
  <p:notesTextViewPr>
    <p:cViewPr>
      <p:scale>
        <a:sx n="1" d="1"/>
        <a:sy n="1" d="1"/>
      </p:scale>
      <p:origin x="0" y="0"/>
    </p:cViewPr>
  </p:notesTextViewPr>
  <p:sorterViewPr>
    <p:cViewPr>
      <p:scale>
        <a:sx n="23" d="20"/>
        <a:sy n="23" d="20"/>
      </p:scale>
      <p:origin x="0" y="4770"/>
    </p:cViewPr>
  </p:sorterViewPr>
  <p:notesViewPr>
    <p:cSldViewPr snapToGrid="0">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D1F4355-9754-4FB2-94F9-D6BAC2E069EB}" type="datetimeFigureOut">
              <a:rPr lang="en-US" smtClean="0"/>
              <a:t>6/22/2015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268F097-7ACB-420A-A5E8-FE7CA3CF3D65}" type="slidenum">
              <a:rPr lang="en-US" smtClean="0"/>
              <a:t>‹#›</a:t>
            </a:fld>
            <a:endParaRPr lang="en-US"/>
          </a:p>
        </p:txBody>
      </p:sp>
    </p:spTree>
    <p:extLst>
      <p:ext uri="{BB962C8B-B14F-4D97-AF65-F5344CB8AC3E}">
        <p14:creationId xmlns:p14="http://schemas.microsoft.com/office/powerpoint/2010/main" val="94763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Rot="1" noChangeAspect="1" noChangeArrowheads="1" noTextEdit="1"/>
          </p:cNvSpPr>
          <p:nvPr>
            <p:ph type="sldImg"/>
          </p:nvPr>
        </p:nvSpPr>
        <p:spPr>
          <a:ln/>
          <a:extLst>
            <a:ext uri="{FAA26D3D-D897-4be2-8F04-BA451C77F1D7}"/>
          </a:extLst>
        </p:spPr>
      </p:sp>
      <p:sp>
        <p:nvSpPr>
          <p:cNvPr id="17411" name="Rectangle 1027"/>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3283316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p:cNvSpPr>
          <p:nvPr>
            <p:ph type="sldImg"/>
          </p:nvPr>
        </p:nvSpPr>
        <p:spPr bwMode="auto">
          <a:xfrm>
            <a:off x="1181100" y="698500"/>
            <a:ext cx="4648200" cy="3486150"/>
          </a:xfrm>
          <a:prstGeom prst="rect">
            <a:avLst/>
          </a:prstGeom>
          <a:solidFill>
            <a:srgbClr val="FFFFFF"/>
          </a:solidFill>
          <a:ln>
            <a:solidFill>
              <a:srgbClr val="000000"/>
            </a:solidFill>
            <a:miter lim="800000"/>
            <a:headEnd/>
            <a:tailEnd/>
          </a:ln>
        </p:spPr>
      </p:sp>
      <p:sp>
        <p:nvSpPr>
          <p:cNvPr id="24578" name="Rectangle 2"/>
          <p:cNvSpPr>
            <a:spLocks noGrp="1" noChangeArrowheads="1"/>
          </p:cNvSpPr>
          <p:nvPr>
            <p:ph type="body" idx="1"/>
          </p:nvPr>
        </p:nvSpPr>
        <p:spPr bwMode="auto">
          <a:xfrm>
            <a:off x="701040" y="4415790"/>
            <a:ext cx="5608320" cy="4183380"/>
          </a:xfrm>
          <a:prstGeom prst="rect">
            <a:avLst/>
          </a:prstGeom>
          <a:noFill/>
          <a:ln>
            <a:miter lim="800000"/>
            <a:headEnd/>
            <a:tailEnd/>
          </a:ln>
        </p:spPr>
        <p:txBody>
          <a:bodyPr/>
          <a:lstStyle/>
          <a:p>
            <a:pPr marL="39688">
              <a:spcBef>
                <a:spcPts val="413"/>
              </a:spcBef>
            </a:pPr>
            <a:r>
              <a:rPr lang="en-US">
                <a:solidFill>
                  <a:srgbClr val="000000"/>
                </a:solidFill>
                <a:latin typeface="Arial" pitchFamily="34" charset="0"/>
                <a:cs typeface="Arial" pitchFamily="34" charset="0"/>
                <a:sym typeface="Arial" pitchFamily="34" charset="0"/>
              </a:rPr>
              <a:t>This is a great plot.  I think it would be stronger if you limited the range to say 15 so the Ir-Ir peak disappearance is amplified.  It is in-your-face evidence…you don’t need to say any more.  Forget the modeling, everyone will believe it if you just show the data!  Well, don’t forget the modeling, put it in, but you get my meaning…really play this aspect up as it is great something like this can really be seen in the “raw” data.</a:t>
            </a:r>
          </a:p>
        </p:txBody>
      </p:sp>
    </p:spTree>
    <p:extLst>
      <p:ext uri="{BB962C8B-B14F-4D97-AF65-F5344CB8AC3E}">
        <p14:creationId xmlns:p14="http://schemas.microsoft.com/office/powerpoint/2010/main" val="3456797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endParaRPr lang="en-US" smtClean="0">
              <a:latin typeface="Arial" pitchFamily="34" charset="0"/>
            </a:endParaRPr>
          </a:p>
        </p:txBody>
      </p:sp>
      <p:sp>
        <p:nvSpPr>
          <p:cNvPr id="251908" name="Slide Number Placeholder 3"/>
          <p:cNvSpPr>
            <a:spLocks noGrp="1"/>
          </p:cNvSpPr>
          <p:nvPr>
            <p:ph type="sldNum" sz="quarter" idx="5"/>
          </p:nvPr>
        </p:nvSpPr>
        <p:spPr>
          <a:noFill/>
        </p:spPr>
        <p:txBody>
          <a:bodyPr/>
          <a:lstStyle/>
          <a:p>
            <a:fld id="{88527220-7803-4FFD-9ADA-D6325F15AB49}" type="slidenum">
              <a:rPr lang="en-US" smtClean="0">
                <a:latin typeface="Arial" pitchFamily="34" charset="0"/>
              </a:rPr>
              <a:pPr/>
              <a:t>13</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85DDAB34-D002-49AA-921D-F03215C409E3}" type="slidenum">
              <a:rPr lang="en-US" smtClean="0">
                <a:latin typeface="Arial" pitchFamily="34" charset="0"/>
              </a:rPr>
              <a:pPr/>
              <a:t>15</a:t>
            </a:fld>
            <a:endParaRPr lang="en-US" smtClean="0">
              <a:latin typeface="Arial" pitchFamily="34" charset="0"/>
            </a:endParaRPr>
          </a:p>
        </p:txBody>
      </p:sp>
      <p:sp>
        <p:nvSpPr>
          <p:cNvPr id="291843" name="Rectangle 2"/>
          <p:cNvSpPr>
            <a:spLocks noGrp="1" noRot="1" noChangeAspect="1" noChangeArrowheads="1" noTextEdit="1"/>
          </p:cNvSpPr>
          <p:nvPr>
            <p:ph type="sldImg"/>
          </p:nvPr>
        </p:nvSpPr>
        <p:spPr>
          <a:xfrm>
            <a:off x="1196975" y="692150"/>
            <a:ext cx="4619625" cy="3465513"/>
          </a:xfrm>
          <a:ln/>
        </p:spPr>
      </p:sp>
      <p:sp>
        <p:nvSpPr>
          <p:cNvPr id="291844" name="Rectangle 3"/>
          <p:cNvSpPr>
            <a:spLocks noGrp="1" noChangeArrowheads="1"/>
          </p:cNvSpPr>
          <p:nvPr>
            <p:ph type="body" idx="1"/>
          </p:nvPr>
        </p:nvSpPr>
        <p:spPr>
          <a:xfrm>
            <a:off x="935416" y="4387950"/>
            <a:ext cx="5139570" cy="4236641"/>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C4F58B13-1ED6-45D5-9285-4A1BF4DD287C}" type="slidenum">
              <a:rPr lang="en-US" smtClean="0">
                <a:latin typeface="Arial" pitchFamily="34" charset="0"/>
              </a:rPr>
              <a:pPr/>
              <a:t>16</a:t>
            </a:fld>
            <a:endParaRPr lang="en-US" smtClean="0">
              <a:latin typeface="Arial" pitchFamily="34" charset="0"/>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HUMP…..</a:t>
            </a:r>
          </a:p>
          <a:p>
            <a:r>
              <a:rPr lang="en-US" dirty="0" err="1" smtClean="0"/>
              <a:t>Nonhydroxylated</a:t>
            </a:r>
            <a:r>
              <a:rPr lang="en-US" dirty="0" smtClean="0"/>
              <a:t> model not as </a:t>
            </a:r>
            <a:r>
              <a:rPr lang="en-US" dirty="0" err="1" smtClean="0"/>
              <a:t>consistants</a:t>
            </a:r>
            <a:r>
              <a:rPr lang="en-US" dirty="0" smtClean="0"/>
              <a:t> with PDF because of D-D</a:t>
            </a:r>
            <a:r>
              <a:rPr lang="en-US" baseline="0" dirty="0" smtClean="0"/>
              <a:t> peak.</a:t>
            </a:r>
            <a:endParaRPr lang="en-US" dirty="0"/>
          </a:p>
        </p:txBody>
      </p:sp>
      <p:sp>
        <p:nvSpPr>
          <p:cNvPr id="4" name="Slide Number Placeholder 3"/>
          <p:cNvSpPr>
            <a:spLocks noGrp="1"/>
          </p:cNvSpPr>
          <p:nvPr>
            <p:ph type="sldNum" sz="quarter" idx="10"/>
          </p:nvPr>
        </p:nvSpPr>
        <p:spPr/>
        <p:txBody>
          <a:bodyPr/>
          <a:lstStyle/>
          <a:p>
            <a:fld id="{B560C065-479C-4A78-BECA-F513F8E57F2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68776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Distorted</a:t>
            </a:r>
            <a:r>
              <a:rPr lang="en-US" baseline="0" dirty="0" smtClean="0"/>
              <a:t> model to describe any related surfaces modifications, including loss of O, </a:t>
            </a:r>
            <a:r>
              <a:rPr lang="en-US" baseline="0" dirty="0" err="1" smtClean="0"/>
              <a:t>Cl</a:t>
            </a:r>
            <a:r>
              <a:rPr lang="en-US" baseline="0" dirty="0" smtClean="0"/>
              <a:t>, </a:t>
            </a:r>
            <a:r>
              <a:rPr lang="en-US" baseline="0" dirty="0" err="1" smtClean="0"/>
              <a:t>misorientation</a:t>
            </a:r>
            <a:r>
              <a:rPr lang="en-US" baseline="0" dirty="0" smtClean="0"/>
              <a:t>, twinning and </a:t>
            </a:r>
            <a:r>
              <a:rPr lang="en-US" baseline="0" dirty="0" err="1" smtClean="0"/>
              <a:t>microstrains</a:t>
            </a:r>
            <a:r>
              <a:rPr lang="en-US" baseline="0" dirty="0" smtClean="0"/>
              <a:t> arises from grain growth.</a:t>
            </a:r>
            <a:endParaRPr lang="en-US" dirty="0"/>
          </a:p>
        </p:txBody>
      </p:sp>
      <p:sp>
        <p:nvSpPr>
          <p:cNvPr id="4" name="Slide Number Placeholder 3"/>
          <p:cNvSpPr>
            <a:spLocks noGrp="1"/>
          </p:cNvSpPr>
          <p:nvPr>
            <p:ph type="sldNum" sz="quarter" idx="10"/>
          </p:nvPr>
        </p:nvSpPr>
        <p:spPr/>
        <p:txBody>
          <a:bodyPr/>
          <a:lstStyle/>
          <a:p>
            <a:fld id="{B560C065-479C-4A78-BECA-F513F8E57F2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12535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latin typeface="Arial" pitchFamily="34" charset="0"/>
            </a:endParaRPr>
          </a:p>
        </p:txBody>
      </p:sp>
      <p:sp>
        <p:nvSpPr>
          <p:cNvPr id="279556" name="Slide Number Placeholder 3"/>
          <p:cNvSpPr>
            <a:spLocks noGrp="1"/>
          </p:cNvSpPr>
          <p:nvPr>
            <p:ph type="sldNum" sz="quarter" idx="5"/>
          </p:nvPr>
        </p:nvSpPr>
        <p:spPr>
          <a:noFill/>
        </p:spPr>
        <p:txBody>
          <a:bodyPr/>
          <a:lstStyle/>
          <a:p>
            <a:fld id="{8942E982-1E1B-4B2F-B2B3-A4B28338A01A}" type="slidenum">
              <a:rPr lang="en-US" smtClean="0">
                <a:latin typeface="Arial" pitchFamily="34" charset="0"/>
              </a:rPr>
              <a:pPr/>
              <a:t>20</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smtClean="0">
              <a:latin typeface="Arial" pitchFamily="34" charset="0"/>
            </a:endParaRPr>
          </a:p>
        </p:txBody>
      </p:sp>
      <p:sp>
        <p:nvSpPr>
          <p:cNvPr id="280580" name="Slide Number Placeholder 3"/>
          <p:cNvSpPr>
            <a:spLocks noGrp="1"/>
          </p:cNvSpPr>
          <p:nvPr>
            <p:ph type="sldNum" sz="quarter" idx="5"/>
          </p:nvPr>
        </p:nvSpPr>
        <p:spPr>
          <a:noFill/>
        </p:spPr>
        <p:txBody>
          <a:bodyPr/>
          <a:lstStyle/>
          <a:p>
            <a:fld id="{DA85B4D3-0DD6-43F5-8A98-224402C2E9D8}" type="slidenum">
              <a:rPr lang="en-US" smtClean="0">
                <a:latin typeface="Arial" pitchFamily="34" charset="0"/>
              </a:rPr>
              <a:pPr/>
              <a:t>21</a:t>
            </a:fld>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latin typeface="Arial" pitchFamily="34" charset="0"/>
            </a:endParaRPr>
          </a:p>
        </p:txBody>
      </p:sp>
      <p:sp>
        <p:nvSpPr>
          <p:cNvPr id="281604" name="Slide Number Placeholder 3"/>
          <p:cNvSpPr>
            <a:spLocks noGrp="1"/>
          </p:cNvSpPr>
          <p:nvPr>
            <p:ph type="sldNum" sz="quarter" idx="5"/>
          </p:nvPr>
        </p:nvSpPr>
        <p:spPr>
          <a:noFill/>
        </p:spPr>
        <p:txBody>
          <a:bodyPr/>
          <a:lstStyle/>
          <a:p>
            <a:fld id="{FE7E09C6-1659-4E5A-93A9-ED21D79396A7}" type="slidenum">
              <a:rPr lang="en-US" smtClean="0">
                <a:latin typeface="Arial" pitchFamily="34" charset="0"/>
              </a:rPr>
              <a:pPr/>
              <a:t>22</a:t>
            </a:fld>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latin typeface="Arial" pitchFamily="34" charset="0"/>
            </a:endParaRPr>
          </a:p>
        </p:txBody>
      </p:sp>
      <p:sp>
        <p:nvSpPr>
          <p:cNvPr id="282628" name="Slide Number Placeholder 3"/>
          <p:cNvSpPr>
            <a:spLocks noGrp="1"/>
          </p:cNvSpPr>
          <p:nvPr>
            <p:ph type="sldNum" sz="quarter" idx="5"/>
          </p:nvPr>
        </p:nvSpPr>
        <p:spPr>
          <a:noFill/>
        </p:spPr>
        <p:txBody>
          <a:bodyPr/>
          <a:lstStyle/>
          <a:p>
            <a:fld id="{27042EE8-C78A-4FCD-8D56-9DFB0DEC9357}" type="slidenum">
              <a:rPr lang="en-US" smtClean="0">
                <a:latin typeface="Arial" pitchFamily="34" charset="0"/>
              </a:rPr>
              <a:pPr/>
              <a:t>23</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endParaRPr lang="en-US" smtClean="0">
              <a:latin typeface="Arial" pitchFamily="34" charset="0"/>
            </a:endParaRPr>
          </a:p>
        </p:txBody>
      </p:sp>
      <p:sp>
        <p:nvSpPr>
          <p:cNvPr id="193540" name="Slide Number Placeholder 3"/>
          <p:cNvSpPr>
            <a:spLocks noGrp="1"/>
          </p:cNvSpPr>
          <p:nvPr>
            <p:ph type="sldNum" sz="quarter" idx="5"/>
          </p:nvPr>
        </p:nvSpPr>
        <p:spPr>
          <a:noFill/>
        </p:spPr>
        <p:txBody>
          <a:bodyPr/>
          <a:lstStyle/>
          <a:p>
            <a:fld id="{5850C9CE-B1DE-4799-AF3E-568EF11C1AAD}" type="slidenum">
              <a:rPr lang="en-US" smtClean="0">
                <a:latin typeface="Arial" pitchFamily="34" charset="0"/>
              </a:rPr>
              <a:pPr/>
              <a:t>3</a:t>
            </a:fld>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318468" name="Slide Number Placeholder 3"/>
          <p:cNvSpPr>
            <a:spLocks noGrp="1"/>
          </p:cNvSpPr>
          <p:nvPr>
            <p:ph type="sldNum" sz="quarter" idx="5"/>
          </p:nvPr>
        </p:nvSpPr>
        <p:spPr>
          <a:noFill/>
        </p:spPr>
        <p:txBody>
          <a:bodyPr/>
          <a:lstStyle/>
          <a:p>
            <a:fld id="{C1B19FBE-5097-4ED6-8CE8-56D8DB5AC09D}" type="slidenum">
              <a:rPr lang="en-US" smtClean="0">
                <a:latin typeface="Arial" pitchFamily="34" charset="0"/>
              </a:rPr>
              <a:pPr/>
              <a:t>24</a:t>
            </a:fld>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endParaRPr lang="en-US" smtClean="0">
              <a:latin typeface="Arial" pitchFamily="34" charset="0"/>
            </a:endParaRPr>
          </a:p>
        </p:txBody>
      </p:sp>
      <p:sp>
        <p:nvSpPr>
          <p:cNvPr id="319492" name="Slide Number Placeholder 3"/>
          <p:cNvSpPr>
            <a:spLocks noGrp="1"/>
          </p:cNvSpPr>
          <p:nvPr>
            <p:ph type="sldNum" sz="quarter" idx="5"/>
          </p:nvPr>
        </p:nvSpPr>
        <p:spPr>
          <a:noFill/>
        </p:spPr>
        <p:txBody>
          <a:bodyPr/>
          <a:lstStyle/>
          <a:p>
            <a:fld id="{D3A02F96-9EEA-48C2-9B36-98BAD80108F8}" type="slidenum">
              <a:rPr lang="en-US" smtClean="0">
                <a:latin typeface="Arial" pitchFamily="34" charset="0"/>
              </a:rPr>
              <a:pPr/>
              <a:t>25</a:t>
            </a:fld>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p:spPr>
        <p:txBody>
          <a:bodyPr/>
          <a:lstStyle/>
          <a:p>
            <a:endParaRPr lang="en-US" smtClean="0">
              <a:latin typeface="Arial" pitchFamily="34" charset="0"/>
            </a:endParaRPr>
          </a:p>
        </p:txBody>
      </p:sp>
      <p:sp>
        <p:nvSpPr>
          <p:cNvPr id="320516" name="Slide Number Placeholder 3"/>
          <p:cNvSpPr>
            <a:spLocks noGrp="1"/>
          </p:cNvSpPr>
          <p:nvPr>
            <p:ph type="sldNum" sz="quarter" idx="5"/>
          </p:nvPr>
        </p:nvSpPr>
        <p:spPr>
          <a:noFill/>
        </p:spPr>
        <p:txBody>
          <a:bodyPr/>
          <a:lstStyle/>
          <a:p>
            <a:fld id="{45796436-02AD-499C-8F49-669834B4B300}" type="slidenum">
              <a:rPr lang="en-US" smtClean="0">
                <a:latin typeface="Arial" pitchFamily="34" charset="0"/>
              </a:rPr>
              <a:pPr/>
              <a:t>26</a:t>
            </a:fld>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endParaRPr lang="en-US" smtClean="0">
              <a:latin typeface="Arial" pitchFamily="34" charset="0"/>
            </a:endParaRPr>
          </a:p>
        </p:txBody>
      </p:sp>
      <p:sp>
        <p:nvSpPr>
          <p:cNvPr id="322564" name="Slide Number Placeholder 3"/>
          <p:cNvSpPr>
            <a:spLocks noGrp="1"/>
          </p:cNvSpPr>
          <p:nvPr>
            <p:ph type="sldNum" sz="quarter" idx="5"/>
          </p:nvPr>
        </p:nvSpPr>
        <p:spPr>
          <a:noFill/>
        </p:spPr>
        <p:txBody>
          <a:bodyPr/>
          <a:lstStyle/>
          <a:p>
            <a:fld id="{C5B46313-1A1E-468D-9148-B2302CA4CBEC}" type="slidenum">
              <a:rPr lang="en-US" smtClean="0">
                <a:latin typeface="Arial" pitchFamily="34" charset="0"/>
              </a:rPr>
              <a:pPr/>
              <a:t>28</a:t>
            </a:fld>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p:spPr>
        <p:txBody>
          <a:bodyPr/>
          <a:lstStyle/>
          <a:p>
            <a:endParaRPr lang="en-US" smtClean="0">
              <a:latin typeface="Arial" pitchFamily="34" charset="0"/>
            </a:endParaRPr>
          </a:p>
        </p:txBody>
      </p:sp>
      <p:sp>
        <p:nvSpPr>
          <p:cNvPr id="206852" name="Slide Number Placeholder 3"/>
          <p:cNvSpPr>
            <a:spLocks noGrp="1"/>
          </p:cNvSpPr>
          <p:nvPr>
            <p:ph type="sldNum" sz="quarter" idx="5"/>
          </p:nvPr>
        </p:nvSpPr>
        <p:spPr>
          <a:noFill/>
        </p:spPr>
        <p:txBody>
          <a:bodyPr/>
          <a:lstStyle/>
          <a:p>
            <a:fld id="{6B3BFF6F-1A17-4E50-883E-368B7E82C124}" type="slidenum">
              <a:rPr lang="en-US" smtClean="0">
                <a:latin typeface="Arial" pitchFamily="34" charset="0"/>
              </a:rPr>
              <a:pPr/>
              <a:t>29</a:t>
            </a:fld>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endParaRPr lang="en-US" smtClean="0">
              <a:latin typeface="Arial" pitchFamily="34" charset="0"/>
            </a:endParaRPr>
          </a:p>
        </p:txBody>
      </p:sp>
      <p:sp>
        <p:nvSpPr>
          <p:cNvPr id="207876" name="Slide Number Placeholder 3"/>
          <p:cNvSpPr>
            <a:spLocks noGrp="1"/>
          </p:cNvSpPr>
          <p:nvPr>
            <p:ph type="sldNum" sz="quarter" idx="5"/>
          </p:nvPr>
        </p:nvSpPr>
        <p:spPr>
          <a:noFill/>
        </p:spPr>
        <p:txBody>
          <a:bodyPr/>
          <a:lstStyle/>
          <a:p>
            <a:fld id="{79741ABE-9561-404B-9700-5CA374DD1C8A}" type="slidenum">
              <a:rPr lang="en-US" smtClean="0">
                <a:latin typeface="Arial" pitchFamily="34" charset="0"/>
              </a:rPr>
              <a:pPr/>
              <a:t>30</a:t>
            </a:fld>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endParaRPr lang="en-US" smtClean="0">
              <a:latin typeface="Arial" pitchFamily="34" charset="0"/>
            </a:endParaRPr>
          </a:p>
        </p:txBody>
      </p:sp>
      <p:sp>
        <p:nvSpPr>
          <p:cNvPr id="208900" name="Slide Number Placeholder 3"/>
          <p:cNvSpPr>
            <a:spLocks noGrp="1"/>
          </p:cNvSpPr>
          <p:nvPr>
            <p:ph type="sldNum" sz="quarter" idx="5"/>
          </p:nvPr>
        </p:nvSpPr>
        <p:spPr>
          <a:noFill/>
        </p:spPr>
        <p:txBody>
          <a:bodyPr/>
          <a:lstStyle/>
          <a:p>
            <a:fld id="{A6D4A7E8-A483-49A5-8097-4BF1131832E3}" type="slidenum">
              <a:rPr lang="en-US" smtClean="0">
                <a:latin typeface="Arial" pitchFamily="34" charset="0"/>
              </a:rPr>
              <a:pPr/>
              <a:t>31</a:t>
            </a:fld>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0207D367-6EE3-425F-A151-394F01594955}" type="slidenum">
              <a:rPr lang="en-US" smtClean="0">
                <a:latin typeface="Arial" pitchFamily="34" charset="0"/>
              </a:rPr>
              <a:pPr/>
              <a:t>35</a:t>
            </a:fld>
            <a:endParaRPr lang="en-US" smtClean="0">
              <a:latin typeface="Arial" pitchFamily="34" charset="0"/>
            </a:endParaRPr>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p:spPr>
        <p:txBody>
          <a:bodyPr/>
          <a:lstStyle/>
          <a:p>
            <a:endParaRPr lang="en-US" smtClean="0">
              <a:latin typeface="Arial" pitchFamily="34" charset="0"/>
            </a:endParaRPr>
          </a:p>
        </p:txBody>
      </p:sp>
      <p:sp>
        <p:nvSpPr>
          <p:cNvPr id="333828" name="Slide Number Placeholder 3"/>
          <p:cNvSpPr>
            <a:spLocks noGrp="1"/>
          </p:cNvSpPr>
          <p:nvPr>
            <p:ph type="sldNum" sz="quarter" idx="5"/>
          </p:nvPr>
        </p:nvSpPr>
        <p:spPr>
          <a:noFill/>
        </p:spPr>
        <p:txBody>
          <a:bodyPr/>
          <a:lstStyle/>
          <a:p>
            <a:fld id="{2EFECACE-55D1-437A-84B3-610B869D4A46}" type="slidenum">
              <a:rPr lang="en-US" smtClean="0">
                <a:latin typeface="Arial" pitchFamily="34" charset="0"/>
              </a:rPr>
              <a:pPr/>
              <a:t>36</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endParaRPr lang="en-US" smtClean="0">
              <a:latin typeface="Arial" pitchFamily="34" charset="0"/>
            </a:endParaRPr>
          </a:p>
        </p:txBody>
      </p:sp>
      <p:sp>
        <p:nvSpPr>
          <p:cNvPr id="195588" name="Slide Number Placeholder 3"/>
          <p:cNvSpPr>
            <a:spLocks noGrp="1"/>
          </p:cNvSpPr>
          <p:nvPr>
            <p:ph type="sldNum" sz="quarter" idx="5"/>
          </p:nvPr>
        </p:nvSpPr>
        <p:spPr>
          <a:noFill/>
        </p:spPr>
        <p:txBody>
          <a:bodyPr/>
          <a:lstStyle/>
          <a:p>
            <a:fld id="{7A39619E-20CA-48B7-95CB-805B9437249A}" type="slidenum">
              <a:rPr lang="en-US" smtClean="0">
                <a:latin typeface="Arial" pitchFamily="34" charset="0"/>
              </a:rPr>
              <a:pPr/>
              <a:t>4</a:t>
            </a:fld>
            <a:endParaRPr lang="en-US" smtClean="0">
              <a:latin typeface="Arial" pitchFamily="34" charset="0"/>
            </a:endParaRPr>
          </a:p>
        </p:txBody>
      </p:sp>
    </p:spTree>
    <p:extLst>
      <p:ext uri="{BB962C8B-B14F-4D97-AF65-F5344CB8AC3E}">
        <p14:creationId xmlns:p14="http://schemas.microsoft.com/office/powerpoint/2010/main" val="3356743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endParaRPr lang="en-US" smtClean="0">
              <a:latin typeface="Arial" pitchFamily="34" charset="0"/>
            </a:endParaRPr>
          </a:p>
        </p:txBody>
      </p:sp>
      <p:sp>
        <p:nvSpPr>
          <p:cNvPr id="196612" name="Slide Number Placeholder 3"/>
          <p:cNvSpPr>
            <a:spLocks noGrp="1"/>
          </p:cNvSpPr>
          <p:nvPr>
            <p:ph type="sldNum" sz="quarter" idx="5"/>
          </p:nvPr>
        </p:nvSpPr>
        <p:spPr>
          <a:noFill/>
        </p:spPr>
        <p:txBody>
          <a:bodyPr/>
          <a:lstStyle/>
          <a:p>
            <a:fld id="{9DDA0855-F8FE-4C90-A59C-3E65AB47CE69}" type="slidenum">
              <a:rPr lang="en-US" smtClean="0">
                <a:latin typeface="Arial" pitchFamily="34" charset="0"/>
              </a:rPr>
              <a:pPr/>
              <a:t>5</a:t>
            </a:fld>
            <a:endParaRPr lang="en-US" smtClean="0">
              <a:latin typeface="Arial" pitchFamily="34" charset="0"/>
            </a:endParaRPr>
          </a:p>
        </p:txBody>
      </p:sp>
    </p:spTree>
    <p:extLst>
      <p:ext uri="{BB962C8B-B14F-4D97-AF65-F5344CB8AC3E}">
        <p14:creationId xmlns:p14="http://schemas.microsoft.com/office/powerpoint/2010/main" val="299058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endParaRPr lang="en-US" smtClean="0">
              <a:latin typeface="Arial" pitchFamily="34" charset="0"/>
            </a:endParaRPr>
          </a:p>
        </p:txBody>
      </p:sp>
      <p:sp>
        <p:nvSpPr>
          <p:cNvPr id="198660" name="Slide Number Placeholder 3"/>
          <p:cNvSpPr>
            <a:spLocks noGrp="1"/>
          </p:cNvSpPr>
          <p:nvPr>
            <p:ph type="sldNum" sz="quarter" idx="5"/>
          </p:nvPr>
        </p:nvSpPr>
        <p:spPr>
          <a:noFill/>
        </p:spPr>
        <p:txBody>
          <a:bodyPr/>
          <a:lstStyle/>
          <a:p>
            <a:fld id="{E33DFB2A-C7A5-4BFE-9B54-CFCF31E79210}" type="slidenum">
              <a:rPr lang="en-US" smtClean="0">
                <a:latin typeface="Arial" pitchFamily="34" charset="0"/>
              </a:rPr>
              <a:pPr/>
              <a:t>6</a:t>
            </a:fld>
            <a:endParaRPr lang="en-US" smtClean="0">
              <a:latin typeface="Arial" pitchFamily="34" charset="0"/>
            </a:endParaRPr>
          </a:p>
        </p:txBody>
      </p:sp>
    </p:spTree>
    <p:extLst>
      <p:ext uri="{BB962C8B-B14F-4D97-AF65-F5344CB8AC3E}">
        <p14:creationId xmlns:p14="http://schemas.microsoft.com/office/powerpoint/2010/main" val="3198038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latin typeface="Arial" pitchFamily="34" charset="0"/>
            </a:endParaRPr>
          </a:p>
        </p:txBody>
      </p:sp>
      <p:sp>
        <p:nvSpPr>
          <p:cNvPr id="199684" name="Slide Number Placeholder 3"/>
          <p:cNvSpPr>
            <a:spLocks noGrp="1"/>
          </p:cNvSpPr>
          <p:nvPr>
            <p:ph type="sldNum" sz="quarter" idx="5"/>
          </p:nvPr>
        </p:nvSpPr>
        <p:spPr>
          <a:noFill/>
        </p:spPr>
        <p:txBody>
          <a:bodyPr/>
          <a:lstStyle/>
          <a:p>
            <a:fld id="{B77DCAC6-0F2A-4D62-9B62-736C5A3CFB03}" type="slidenum">
              <a:rPr lang="en-US" smtClean="0">
                <a:latin typeface="Arial" pitchFamily="34" charset="0"/>
              </a:rPr>
              <a:pPr/>
              <a:t>7</a:t>
            </a:fld>
            <a:endParaRPr lang="en-US" smtClean="0">
              <a:latin typeface="Arial" pitchFamily="34" charset="0"/>
            </a:endParaRPr>
          </a:p>
        </p:txBody>
      </p:sp>
    </p:spTree>
    <p:extLst>
      <p:ext uri="{BB962C8B-B14F-4D97-AF65-F5344CB8AC3E}">
        <p14:creationId xmlns:p14="http://schemas.microsoft.com/office/powerpoint/2010/main" val="96588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p:spPr>
        <p:txBody>
          <a:bodyPr/>
          <a:lstStyle/>
          <a:p>
            <a:endParaRPr lang="en-US" smtClean="0">
              <a:latin typeface="Arial" pitchFamily="34" charset="0"/>
            </a:endParaRPr>
          </a:p>
        </p:txBody>
      </p:sp>
      <p:sp>
        <p:nvSpPr>
          <p:cNvPr id="287748" name="Slide Number Placeholder 3"/>
          <p:cNvSpPr>
            <a:spLocks noGrp="1"/>
          </p:cNvSpPr>
          <p:nvPr>
            <p:ph type="sldNum" sz="quarter" idx="5"/>
          </p:nvPr>
        </p:nvSpPr>
        <p:spPr>
          <a:noFill/>
        </p:spPr>
        <p:txBody>
          <a:bodyPr/>
          <a:lstStyle/>
          <a:p>
            <a:fld id="{FAD15525-AAF7-4BFF-B1BF-11DC284337BE}" type="slidenum">
              <a:rPr lang="en-US" smtClean="0">
                <a:latin typeface="Arial" pitchFamily="34" charset="0"/>
              </a:rPr>
              <a:pPr/>
              <a:t>9</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494C964A-F05E-4033-B5E3-1F37DD739486}" type="slidenum">
              <a:rPr lang="en-US" smtClean="0">
                <a:latin typeface="Arial" pitchFamily="34" charset="0"/>
              </a:rPr>
              <a:pPr/>
              <a:t>10</a:t>
            </a:fld>
            <a:endParaRPr lang="en-US" smtClean="0">
              <a:latin typeface="Arial" pitchFamily="34" charset="0"/>
            </a:endParaRPr>
          </a:p>
        </p:txBody>
      </p:sp>
      <p:sp>
        <p:nvSpPr>
          <p:cNvPr id="288771" name="Rectangle 2"/>
          <p:cNvSpPr>
            <a:spLocks noGrp="1" noRot="1" noChangeAspect="1" noChangeArrowheads="1" noTextEdit="1"/>
          </p:cNvSpPr>
          <p:nvPr>
            <p:ph type="sldImg"/>
          </p:nvPr>
        </p:nvSpPr>
        <p:spPr>
          <a:xfrm>
            <a:off x="1184275" y="695325"/>
            <a:ext cx="4646613" cy="3486150"/>
          </a:xfrm>
          <a:ln/>
        </p:spPr>
      </p:sp>
      <p:sp>
        <p:nvSpPr>
          <p:cNvPr id="2887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6039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2C547549-9160-440F-AAA9-C8FD3BC20F71}" type="slidenum">
              <a:rPr lang="en-US" smtClean="0">
                <a:latin typeface="Arial" pitchFamily="34" charset="0"/>
              </a:rPr>
              <a:pPr/>
              <a:t>11</a:t>
            </a:fld>
            <a:endParaRPr lang="en-US" smtClean="0">
              <a:latin typeface="Arial" pitchFamily="34" charset="0"/>
            </a:endParaRPr>
          </a:p>
        </p:txBody>
      </p:sp>
      <p:sp>
        <p:nvSpPr>
          <p:cNvPr id="289795" name="Rectangle 2"/>
          <p:cNvSpPr>
            <a:spLocks noGrp="1" noRot="1" noChangeAspect="1" noChangeArrowheads="1" noTextEdit="1"/>
          </p:cNvSpPr>
          <p:nvPr>
            <p:ph type="sldImg"/>
          </p:nvPr>
        </p:nvSpPr>
        <p:spPr>
          <a:xfrm>
            <a:off x="1184275" y="695325"/>
            <a:ext cx="4646613" cy="3486150"/>
          </a:xfrm>
          <a:ln/>
        </p:spPr>
      </p:sp>
      <p:sp>
        <p:nvSpPr>
          <p:cNvPr id="289796" name="Rectangle 3"/>
          <p:cNvSpPr>
            <a:spLocks noGrp="1" noChangeArrowheads="1"/>
          </p:cNvSpPr>
          <p:nvPr>
            <p:ph type="body" idx="1"/>
          </p:nvPr>
        </p:nvSpPr>
        <p:spPr>
          <a:xfrm>
            <a:off x="701273" y="4418211"/>
            <a:ext cx="5607856" cy="4182170"/>
          </a:xfrm>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05477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5791200" y="0"/>
            <a:ext cx="3365146"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cs typeface="Arial"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1232" t="1250" r="2014"/>
          <a:stretch/>
        </p:blipFill>
        <p:spPr>
          <a:xfrm>
            <a:off x="5794218" y="-4386"/>
            <a:ext cx="3360737" cy="6772274"/>
          </a:xfrm>
          <a:prstGeom prst="rect">
            <a:avLst/>
          </a:prstGeom>
        </p:spPr>
      </p:pic>
      <p:sp>
        <p:nvSpPr>
          <p:cNvPr id="2" name="Title 1"/>
          <p:cNvSpPr>
            <a:spLocks noGrp="1"/>
          </p:cNvSpPr>
          <p:nvPr>
            <p:ph type="ctrTitle"/>
          </p:nvPr>
        </p:nvSpPr>
        <p:spPr>
          <a:xfrm>
            <a:off x="192024" y="254995"/>
            <a:ext cx="4160172" cy="926482"/>
          </a:xfrm>
        </p:spPr>
        <p:txBody>
          <a:bodyPr/>
          <a:lstStyle>
            <a:lvl1pPr algn="l">
              <a:defRPr>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93224"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033" y="660860"/>
            <a:ext cx="4626281" cy="4663439"/>
          </a:xfrm>
          <a:prstGeom prst="rect">
            <a:avLst/>
          </a:prstGeom>
        </p:spPr>
      </p:pic>
      <p:sp>
        <p:nvSpPr>
          <p:cNvPr id="10" name="TextBox 9"/>
          <p:cNvSpPr txBox="1"/>
          <p:nvPr userDrawn="1"/>
        </p:nvSpPr>
        <p:spPr>
          <a:xfrm>
            <a:off x="202278" y="6293793"/>
            <a:ext cx="2114681" cy="400110"/>
          </a:xfrm>
          <a:prstGeom prst="rect">
            <a:avLst/>
          </a:prstGeom>
          <a:noFill/>
        </p:spPr>
        <p:txBody>
          <a:bodyPr wrap="none" rtlCol="0">
            <a:spAutoFit/>
          </a:bodyPr>
          <a:lstStyle/>
          <a:p>
            <a:r>
              <a:rPr lang="en-US" sz="1000" b="0" dirty="0" smtClean="0">
                <a:solidFill>
                  <a:schemeClr val="tx2"/>
                </a:solidFill>
              </a:rPr>
              <a:t>ORNL is managed by UT-Battelle </a:t>
            </a:r>
            <a:br>
              <a:rPr lang="en-US" sz="1000" b="0" dirty="0" smtClean="0">
                <a:solidFill>
                  <a:schemeClr val="tx2"/>
                </a:solidFill>
              </a:rPr>
            </a:br>
            <a:r>
              <a:rPr lang="en-US" sz="1000" b="0" dirty="0" smtClean="0">
                <a:solidFill>
                  <a:schemeClr val="tx2"/>
                </a:solidFill>
              </a:rPr>
              <a:t>for the US Department of Energy</a:t>
            </a:r>
            <a:endParaRPr lang="en-US" sz="1000" b="0" dirty="0">
              <a:solidFill>
                <a:schemeClr val="tx2"/>
              </a:solidFill>
            </a:endParaRPr>
          </a:p>
        </p:txBody>
      </p:sp>
      <p:pic>
        <p:nvPicPr>
          <p:cNvPr id="11" name="Picture 10"/>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448550" y="6338371"/>
            <a:ext cx="1329900" cy="316766"/>
          </a:xfrm>
          <a:prstGeom prst="rect">
            <a:avLst/>
          </a:prstGeom>
        </p:spPr>
      </p:pic>
    </p:spTree>
    <p:extLst>
      <p:ext uri="{BB962C8B-B14F-4D97-AF65-F5344CB8AC3E}">
        <p14:creationId xmlns:p14="http://schemas.microsoft.com/office/powerpoint/2010/main" val="39133722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48474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01168" y="1443385"/>
            <a:ext cx="8642640" cy="419541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92206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48474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0047" y="1444752"/>
            <a:ext cx="4198258" cy="427574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97398" y="1444752"/>
            <a:ext cx="4198258" cy="427574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06602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387" y="256032"/>
            <a:ext cx="8628678" cy="4847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5948" y="1444752"/>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5948" y="2270334"/>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444752"/>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0334"/>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48649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3" name="Rectangle 2"/>
          <p:cNvSpPr/>
          <p:nvPr userDrawn="1"/>
        </p:nvSpPr>
        <p:spPr bwMode="auto">
          <a:xfrm>
            <a:off x="5791200" y="0"/>
            <a:ext cx="3365146" cy="6858000"/>
          </a:xfrm>
          <a:prstGeom prst="rect">
            <a:avLst/>
          </a:prstGeom>
          <a:solidFill>
            <a:schemeClr val="bg2"/>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cs typeface="Arial" pitchFamily="34" charset="0"/>
            </a:endParaRPr>
          </a:p>
        </p:txBody>
      </p:sp>
      <p:cxnSp>
        <p:nvCxnSpPr>
          <p:cNvPr id="7" name="Straight Arrow Connector 6"/>
          <p:cNvCxnSpPr/>
          <p:nvPr userDrawn="1"/>
        </p:nvCxnSpPr>
        <p:spPr>
          <a:xfrm>
            <a:off x="5791200"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8550" y="6338371"/>
            <a:ext cx="1329900" cy="316766"/>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1354" t="1250" r="1844"/>
          <a:stretch/>
        </p:blipFill>
        <p:spPr>
          <a:xfrm>
            <a:off x="5791201" y="0"/>
            <a:ext cx="3365146" cy="6772274"/>
          </a:xfrm>
          <a:prstGeom prst="rect">
            <a:avLst/>
          </a:prstGeom>
        </p:spPr>
      </p:pic>
      <p:sp>
        <p:nvSpPr>
          <p:cNvPr id="2" name="Title 1"/>
          <p:cNvSpPr>
            <a:spLocks noGrp="1"/>
          </p:cNvSpPr>
          <p:nvPr>
            <p:ph type="title"/>
          </p:nvPr>
        </p:nvSpPr>
        <p:spPr>
          <a:xfrm>
            <a:off x="193385" y="253529"/>
            <a:ext cx="3911890" cy="1117600"/>
          </a:xfrm>
        </p:spPr>
        <p:txBody>
          <a:bodyPr/>
          <a:lstStyle/>
          <a:p>
            <a:r>
              <a:rPr lang="en-US" smtClean="0"/>
              <a:t>Click to edit Master title style</a:t>
            </a:r>
            <a:endParaRPr lang="en-US"/>
          </a:p>
        </p:txBody>
      </p:sp>
    </p:spTree>
    <p:extLst>
      <p:ext uri="{BB962C8B-B14F-4D97-AF65-F5344CB8AC3E}">
        <p14:creationId xmlns:p14="http://schemas.microsoft.com/office/powerpoint/2010/main" val="6121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3385" y="253529"/>
            <a:ext cx="8628678" cy="484748"/>
          </a:xfrm>
        </p:spPr>
        <p:txBody>
          <a:bodyPr/>
          <a:lstStyle/>
          <a:p>
            <a:r>
              <a:rPr lang="en-US" smtClean="0"/>
              <a:t>Click to edit Master title style</a:t>
            </a:r>
            <a:endParaRPr lang="en-US"/>
          </a:p>
        </p:txBody>
      </p:sp>
    </p:spTree>
    <p:extLst>
      <p:ext uri="{BB962C8B-B14F-4D97-AF65-F5344CB8AC3E}">
        <p14:creationId xmlns:p14="http://schemas.microsoft.com/office/powerpoint/2010/main" val="21988677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457200" y="249002"/>
            <a:ext cx="8229600" cy="484188"/>
          </a:xfrm>
          <a:prstGeom prst="rect">
            <a:avLst/>
          </a:prstGeom>
          <a:noFill/>
          <a:ln w="9525">
            <a:noFill/>
            <a:miter lim="800000"/>
            <a:headEnd/>
            <a:tailEnd/>
          </a:ln>
        </p:spPr>
        <p:txBody>
          <a:bodyPr/>
          <a:lstStyle>
            <a:lvl1pPr algn="ctr">
              <a:defRPr/>
            </a:lvl1pPr>
          </a:lstStyle>
          <a:p>
            <a:pPr lvl="0"/>
            <a:r>
              <a:rPr lang="en-US" smtClean="0"/>
              <a:t>Click to edit Master title style</a:t>
            </a:r>
          </a:p>
        </p:txBody>
      </p:sp>
      <p:sp>
        <p:nvSpPr>
          <p:cNvPr id="5" name="Date Placeholder 7"/>
          <p:cNvSpPr>
            <a:spLocks noGrp="1"/>
          </p:cNvSpPr>
          <p:nvPr>
            <p:ph type="dt" sz="half" idx="10"/>
          </p:nvPr>
        </p:nvSpPr>
        <p:spPr>
          <a:xfrm>
            <a:off x="3505200" y="6602373"/>
            <a:ext cx="2133600" cy="178813"/>
          </a:xfrm>
          <a:prstGeom prst="rect">
            <a:avLst/>
          </a:prstGeom>
        </p:spPr>
        <p:txBody>
          <a:bodyPr/>
          <a:lstStyle>
            <a:lvl1pPr algn="ctr">
              <a:lnSpc>
                <a:spcPct val="90000"/>
              </a:lnSpc>
              <a:defRPr sz="900">
                <a:solidFill>
                  <a:schemeClr val="tx1">
                    <a:tint val="75000"/>
                  </a:schemeClr>
                </a:solidFill>
                <a:latin typeface="Times New Roman" pitchFamily="18" charset="0"/>
                <a:cs typeface="Times New Roman" pitchFamily="18" charset="0"/>
              </a:defRPr>
            </a:lvl1pPr>
          </a:lstStyle>
          <a:p>
            <a:pPr>
              <a:defRPr/>
            </a:pPr>
            <a:fld id="{1E98151F-1DE3-476A-8028-5E7ADDCA83F3}" type="datetime1">
              <a:rPr lang="en-US"/>
              <a:pPr>
                <a:defRPr/>
              </a:pPr>
              <a:t>6/22/2015</a:t>
            </a:fld>
            <a:endParaRPr lang="en-US" dirty="0"/>
          </a:p>
        </p:txBody>
      </p:sp>
    </p:spTree>
    <p:extLst>
      <p:ext uri="{BB962C8B-B14F-4D97-AF65-F5344CB8AC3E}">
        <p14:creationId xmlns:p14="http://schemas.microsoft.com/office/powerpoint/2010/main" val="26711078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 y="65"/>
            <a:ext cx="9143825" cy="6857868"/>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8550" y="6338371"/>
            <a:ext cx="1329900" cy="316766"/>
          </a:xfrm>
          <a:prstGeom prst="rect">
            <a:avLst/>
          </a:prstGeom>
        </p:spPr>
      </p:pic>
      <p:sp>
        <p:nvSpPr>
          <p:cNvPr id="1026" name="Title Placeholder 1"/>
          <p:cNvSpPr>
            <a:spLocks noGrp="1"/>
          </p:cNvSpPr>
          <p:nvPr>
            <p:ph type="title"/>
          </p:nvPr>
        </p:nvSpPr>
        <p:spPr bwMode="auto">
          <a:xfrm>
            <a:off x="183860" y="244475"/>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1027" name="Text Placeholder 2"/>
          <p:cNvSpPr>
            <a:spLocks noGrp="1"/>
          </p:cNvSpPr>
          <p:nvPr>
            <p:ph type="body" idx="1"/>
          </p:nvPr>
        </p:nvSpPr>
        <p:spPr bwMode="auto">
          <a:xfrm>
            <a:off x="188688" y="1445477"/>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proffen@orl.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hyperlink" Target="http://www.pa.msu.edu/cmp/billinge-group/programs/PDFgetX2/"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wmf"/><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8.wmf"/><Relationship Id="rId5" Type="http://schemas.openxmlformats.org/officeDocument/2006/relationships/oleObject" Target="../embeddings/oleObject1.bin"/><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hyperlink" Target="http://pdfgetn.sourceforge.ne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70.png"/><Relationship Id="rId5" Type="http://schemas.openxmlformats.org/officeDocument/2006/relationships/image" Target="../media/image69.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6.xml"/><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73.png"/><Relationship Id="rId5" Type="http://schemas.openxmlformats.org/officeDocument/2006/relationships/image" Target="../media/image71.w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hyperlink" Target="http://www.isis.rl.ac.uk/RMC"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p:cNvSpPr>
          <p:nvPr>
            <p:ph type="ctrTitle"/>
          </p:nvPr>
        </p:nvSpPr>
        <p:spPr>
          <a:xfrm>
            <a:off x="276224" y="457200"/>
            <a:ext cx="5219700" cy="619913"/>
          </a:xfrm>
        </p:spPr>
        <p:txBody>
          <a:bodyPr/>
          <a:lstStyle/>
          <a:p>
            <a:r>
              <a:rPr lang="en-US" sz="4000" dirty="0" smtClean="0"/>
              <a:t>PDF Analysis</a:t>
            </a:r>
            <a:endParaRPr lang="en-US" dirty="0" smtClean="0">
              <a:latin typeface="Arial Black" pitchFamily="34" charset="0"/>
            </a:endParaRPr>
          </a:p>
        </p:txBody>
      </p:sp>
      <p:sp>
        <p:nvSpPr>
          <p:cNvPr id="4099" name="Rectangle 1027"/>
          <p:cNvSpPr>
            <a:spLocks noGrp="1"/>
          </p:cNvSpPr>
          <p:nvPr>
            <p:ph type="subTitle" idx="1"/>
          </p:nvPr>
        </p:nvSpPr>
        <p:spPr>
          <a:xfrm>
            <a:off x="251510" y="3424882"/>
            <a:ext cx="4305300" cy="2110946"/>
          </a:xfrm>
        </p:spPr>
        <p:txBody>
          <a:bodyPr/>
          <a:lstStyle/>
          <a:p>
            <a:pPr>
              <a:buFont typeface="Arial" pitchFamily="34" charset="0"/>
              <a:buNone/>
            </a:pPr>
            <a:r>
              <a:rPr lang="en-US" b="1" dirty="0" smtClean="0">
                <a:latin typeface="Arial Narrow" pitchFamily="34" charset="0"/>
              </a:rPr>
              <a:t>Thomas Proffen</a:t>
            </a:r>
          </a:p>
          <a:p>
            <a:pPr>
              <a:buFont typeface="Arial" pitchFamily="34" charset="0"/>
              <a:buNone/>
            </a:pPr>
            <a:r>
              <a:rPr lang="en-US" b="1" dirty="0" smtClean="0">
                <a:latin typeface="Arial Narrow" pitchFamily="34" charset="0"/>
                <a:hlinkClick r:id="rId3"/>
              </a:rPr>
              <a:t>tproffen@ornl.gov</a:t>
            </a:r>
            <a:r>
              <a:rPr lang="en-US" b="1" dirty="0" smtClean="0">
                <a:latin typeface="Arial Narrow" pitchFamily="34" charset="0"/>
              </a:rPr>
              <a:t> </a:t>
            </a:r>
          </a:p>
          <a:p>
            <a:pPr>
              <a:buFont typeface="Arial" pitchFamily="34" charset="0"/>
              <a:buNone/>
            </a:pPr>
            <a:r>
              <a:rPr lang="en-US" dirty="0">
                <a:latin typeface="Arial Narrow" pitchFamily="34" charset="0"/>
              </a:rPr>
              <a:t/>
            </a:r>
            <a:br>
              <a:rPr lang="en-US" dirty="0">
                <a:latin typeface="Arial Narrow" pitchFamily="34" charset="0"/>
              </a:rPr>
            </a:br>
            <a:r>
              <a:rPr lang="en-US" i="1" dirty="0" smtClean="0">
                <a:latin typeface="Arial Narrow" pitchFamily="34" charset="0"/>
              </a:rPr>
              <a:t>Neutron Data Analysis &amp; Visualization Division</a:t>
            </a:r>
          </a:p>
          <a:p>
            <a:pPr>
              <a:buFont typeface="Arial" pitchFamily="34" charset="0"/>
              <a:buNone/>
            </a:pPr>
            <a:endParaRPr lang="en-US" sz="1600" i="1" dirty="0" smtClean="0">
              <a:latin typeface="Arial Narrow" pitchFamily="34" charset="0"/>
            </a:endParaRPr>
          </a:p>
        </p:txBody>
      </p:sp>
    </p:spTree>
    <p:extLst>
      <p:ext uri="{BB962C8B-B14F-4D97-AF65-F5344CB8AC3E}">
        <p14:creationId xmlns:p14="http://schemas.microsoft.com/office/powerpoint/2010/main" val="2268903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tLang="zh-CN" smtClean="0">
                <a:solidFill>
                  <a:srgbClr val="222268"/>
                </a:solidFill>
                <a:ea typeface="SimSun" pitchFamily="2" charset="-122"/>
              </a:rPr>
              <a:t>LaMnO</a:t>
            </a:r>
            <a:r>
              <a:rPr lang="en-US" altLang="zh-CN" baseline="-25000" smtClean="0">
                <a:solidFill>
                  <a:srgbClr val="222268"/>
                </a:solidFill>
                <a:ea typeface="SimSun" pitchFamily="2" charset="-122"/>
              </a:rPr>
              <a:t>3</a:t>
            </a:r>
            <a:r>
              <a:rPr lang="en-US" altLang="zh-CN" smtClean="0">
                <a:solidFill>
                  <a:srgbClr val="222268"/>
                </a:solidFill>
                <a:ea typeface="SimSun" pitchFamily="2" charset="-122"/>
              </a:rPr>
              <a:t>: Jahn-Teller distortion</a:t>
            </a:r>
          </a:p>
        </p:txBody>
      </p:sp>
      <p:sp>
        <p:nvSpPr>
          <p:cNvPr id="32771" name="Rectangle 3"/>
          <p:cNvSpPr>
            <a:spLocks noGrp="1" noChangeArrowheads="1"/>
          </p:cNvSpPr>
          <p:nvPr>
            <p:ph idx="1"/>
          </p:nvPr>
        </p:nvSpPr>
        <p:spPr>
          <a:xfrm>
            <a:off x="495300" y="4648200"/>
            <a:ext cx="7810500" cy="1219200"/>
          </a:xfrm>
          <a:solidFill>
            <a:schemeClr val="accent6">
              <a:lumMod val="20000"/>
              <a:lumOff val="80000"/>
            </a:schemeClr>
          </a:solidFill>
        </p:spPr>
        <p:txBody>
          <a:bodyPr/>
          <a:lstStyle/>
          <a:p>
            <a:pPr eaLnBrk="1" hangingPunct="1">
              <a:lnSpc>
                <a:spcPct val="90000"/>
              </a:lnSpc>
              <a:defRPr/>
            </a:pPr>
            <a:r>
              <a:rPr lang="en-US" altLang="zh-CN" sz="1600" dirty="0" err="1" smtClean="0">
                <a:ea typeface="SimSun" pitchFamily="2" charset="-122"/>
              </a:rPr>
              <a:t>Mn</a:t>
            </a:r>
            <a:r>
              <a:rPr lang="en-US" altLang="zh-CN" sz="1600" dirty="0" smtClean="0">
                <a:ea typeface="SimSun" pitchFamily="2" charset="-122"/>
              </a:rPr>
              <a:t>-O bond lengths are invariant with temperature, right up into the R-phase</a:t>
            </a:r>
          </a:p>
          <a:p>
            <a:pPr eaLnBrk="1" hangingPunct="1">
              <a:lnSpc>
                <a:spcPct val="90000"/>
              </a:lnSpc>
              <a:defRPr/>
            </a:pPr>
            <a:r>
              <a:rPr lang="en-US" altLang="zh-CN" sz="1600" dirty="0" smtClean="0">
                <a:solidFill>
                  <a:srgbClr val="C00000"/>
                </a:solidFill>
                <a:ea typeface="SimSun" pitchFamily="2" charset="-122"/>
              </a:rPr>
              <a:t>JT distortions persist locally in the </a:t>
            </a:r>
            <a:r>
              <a:rPr lang="en-US" altLang="zh-CN" sz="1600" dirty="0" err="1" smtClean="0">
                <a:solidFill>
                  <a:srgbClr val="C00000"/>
                </a:solidFill>
                <a:ea typeface="SimSun" pitchFamily="2" charset="-122"/>
              </a:rPr>
              <a:t>pseudocubic</a:t>
            </a:r>
            <a:r>
              <a:rPr lang="en-US" altLang="zh-CN" sz="1600" dirty="0" smtClean="0">
                <a:solidFill>
                  <a:srgbClr val="C00000"/>
                </a:solidFill>
                <a:ea typeface="SimSun" pitchFamily="2" charset="-122"/>
              </a:rPr>
              <a:t> phase</a:t>
            </a:r>
          </a:p>
          <a:p>
            <a:pPr eaLnBrk="1" hangingPunct="1">
              <a:lnSpc>
                <a:spcPct val="90000"/>
              </a:lnSpc>
              <a:defRPr/>
            </a:pPr>
            <a:r>
              <a:rPr lang="en-US" altLang="zh-CN" sz="1600" dirty="0" smtClean="0">
                <a:ea typeface="SimSun" pitchFamily="2" charset="-122"/>
              </a:rPr>
              <a:t>Agrees with XAFS result:  M. C. Sanchez et al., PRL (2003).</a:t>
            </a:r>
            <a:endParaRPr lang="zh-CN" altLang="en-US" sz="1600" dirty="0" smtClean="0">
              <a:ea typeface="SimSun" pitchFamily="2" charset="-122"/>
            </a:endParaRPr>
          </a:p>
        </p:txBody>
      </p:sp>
      <p:sp>
        <p:nvSpPr>
          <p:cNvPr id="32772" name="Text Box 4"/>
          <p:cNvSpPr txBox="1">
            <a:spLocks noChangeArrowheads="1"/>
          </p:cNvSpPr>
          <p:nvPr/>
        </p:nvSpPr>
        <p:spPr bwMode="auto">
          <a:xfrm>
            <a:off x="5943600" y="4052888"/>
            <a:ext cx="2813050" cy="366712"/>
          </a:xfrm>
          <a:prstGeom prst="rect">
            <a:avLst/>
          </a:prstGeom>
          <a:noFill/>
          <a:ln w="9525">
            <a:noFill/>
            <a:miter lim="800000"/>
            <a:headEnd/>
            <a:tailEnd/>
          </a:ln>
        </p:spPr>
        <p:txBody>
          <a:bodyPr>
            <a:spAutoFit/>
          </a:bodyPr>
          <a:lstStyle/>
          <a:p>
            <a:pPr algn="ctr" eaLnBrk="0" hangingPunct="0">
              <a:spcBef>
                <a:spcPct val="50000"/>
              </a:spcBef>
              <a:defRPr/>
            </a:pPr>
            <a:r>
              <a:rPr lang="en-US" altLang="zh-CN" sz="1800" dirty="0">
                <a:solidFill>
                  <a:schemeClr val="accent6">
                    <a:lumMod val="75000"/>
                  </a:schemeClr>
                </a:solidFill>
                <a:latin typeface="Arial" pitchFamily="34" charset="0"/>
                <a:ea typeface="SimSun" pitchFamily="2" charset="-122"/>
              </a:rPr>
              <a:t>Average structure</a:t>
            </a:r>
          </a:p>
        </p:txBody>
      </p:sp>
      <p:sp>
        <p:nvSpPr>
          <p:cNvPr id="32773" name="Text Box 5"/>
          <p:cNvSpPr txBox="1">
            <a:spLocks noChangeArrowheads="1"/>
          </p:cNvSpPr>
          <p:nvPr/>
        </p:nvSpPr>
        <p:spPr bwMode="auto">
          <a:xfrm>
            <a:off x="3200400" y="4038600"/>
            <a:ext cx="2039938" cy="366713"/>
          </a:xfrm>
          <a:prstGeom prst="rect">
            <a:avLst/>
          </a:prstGeom>
          <a:noFill/>
          <a:ln w="9525">
            <a:noFill/>
            <a:miter lim="800000"/>
            <a:headEnd/>
            <a:tailEnd/>
          </a:ln>
        </p:spPr>
        <p:txBody>
          <a:bodyPr>
            <a:spAutoFit/>
          </a:bodyPr>
          <a:lstStyle/>
          <a:p>
            <a:pPr algn="ctr" eaLnBrk="0" hangingPunct="0">
              <a:spcBef>
                <a:spcPct val="50000"/>
              </a:spcBef>
              <a:defRPr/>
            </a:pPr>
            <a:r>
              <a:rPr lang="en-US" altLang="zh-CN" sz="1800" dirty="0">
                <a:solidFill>
                  <a:schemeClr val="accent6">
                    <a:lumMod val="75000"/>
                  </a:schemeClr>
                </a:solidFill>
                <a:latin typeface="Arial" pitchFamily="34" charset="0"/>
                <a:ea typeface="SimSun" pitchFamily="2" charset="-122"/>
              </a:rPr>
              <a:t>Local structure</a:t>
            </a:r>
          </a:p>
        </p:txBody>
      </p:sp>
      <p:pic>
        <p:nvPicPr>
          <p:cNvPr id="125958" name="Picture 8" descr="pkplot_pw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2763" y="1143000"/>
            <a:ext cx="2195512" cy="2743200"/>
          </a:xfrm>
          <a:prstGeom prst="rect">
            <a:avLst/>
          </a:prstGeom>
          <a:noFill/>
          <a:ln w="9525">
            <a:noFill/>
            <a:miter lim="800000"/>
            <a:headEnd/>
            <a:tailEnd/>
          </a:ln>
        </p:spPr>
      </p:pic>
      <p:pic>
        <p:nvPicPr>
          <p:cNvPr id="125959" name="Picture 9" descr="mn-oblen_ppt"/>
          <p:cNvPicPr>
            <a:picLocks noChangeAspect="1" noChangeArrowheads="1"/>
          </p:cNvPicPr>
          <p:nvPr/>
        </p:nvPicPr>
        <p:blipFill>
          <a:blip r:embed="rId4" cstate="print"/>
          <a:srcRect/>
          <a:stretch>
            <a:fillRect/>
          </a:stretch>
        </p:blipFill>
        <p:spPr bwMode="auto">
          <a:xfrm>
            <a:off x="5797550" y="1104900"/>
            <a:ext cx="2867025" cy="2705100"/>
          </a:xfrm>
          <a:prstGeom prst="rect">
            <a:avLst/>
          </a:prstGeom>
          <a:noFill/>
          <a:ln w="9525">
            <a:noFill/>
            <a:miter lim="800000"/>
            <a:headEnd/>
            <a:tailEnd/>
          </a:ln>
        </p:spPr>
      </p:pic>
      <p:pic>
        <p:nvPicPr>
          <p:cNvPr id="125960" name="Picture 10" descr="LCMO_ph_diag"/>
          <p:cNvPicPr>
            <a:picLocks noChangeAspect="1" noChangeArrowheads="1"/>
          </p:cNvPicPr>
          <p:nvPr/>
        </p:nvPicPr>
        <p:blipFill>
          <a:blip r:embed="rId5" cstate="screen">
            <a:clrChange>
              <a:clrFrom>
                <a:srgbClr val="F0F0F0"/>
              </a:clrFrom>
              <a:clrTo>
                <a:srgbClr val="F0F0F0">
                  <a:alpha val="0"/>
                </a:srgbClr>
              </a:clrTo>
            </a:clrChange>
            <a:extLst>
              <a:ext uri="{28A0092B-C50C-407E-A947-70E740481C1C}">
                <a14:useLocalDpi xmlns:a14="http://schemas.microsoft.com/office/drawing/2010/main"/>
              </a:ext>
            </a:extLst>
          </a:blip>
          <a:srcRect l="8220" t="13889" r="21918" b="14069"/>
          <a:stretch>
            <a:fillRect/>
          </a:stretch>
        </p:blipFill>
        <p:spPr bwMode="auto">
          <a:xfrm>
            <a:off x="495300" y="1066800"/>
            <a:ext cx="2247900" cy="3352800"/>
          </a:xfrm>
          <a:prstGeom prst="rect">
            <a:avLst/>
          </a:prstGeom>
          <a:noFill/>
          <a:ln w="9525">
            <a:noFill/>
            <a:miter lim="800000"/>
            <a:headEnd/>
            <a:tailEnd/>
          </a:ln>
        </p:spPr>
      </p:pic>
      <p:pic>
        <p:nvPicPr>
          <p:cNvPr id="125961" name="Picture 11" descr="MnO6"/>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0" y="1524000"/>
            <a:ext cx="1066800" cy="977900"/>
          </a:xfrm>
          <a:prstGeom prst="rect">
            <a:avLst/>
          </a:prstGeom>
          <a:noFill/>
          <a:ln w="9525">
            <a:noFill/>
            <a:miter lim="800000"/>
            <a:headEnd/>
            <a:tailEnd/>
          </a:ln>
        </p:spPr>
      </p:pic>
      <p:sp>
        <p:nvSpPr>
          <p:cNvPr id="125962" name="Text Box 12"/>
          <p:cNvSpPr txBox="1">
            <a:spLocks noChangeArrowheads="1"/>
          </p:cNvSpPr>
          <p:nvPr/>
        </p:nvSpPr>
        <p:spPr bwMode="auto">
          <a:xfrm>
            <a:off x="4953000" y="3581400"/>
            <a:ext cx="1512888" cy="517525"/>
          </a:xfrm>
          <a:prstGeom prst="rect">
            <a:avLst/>
          </a:prstGeom>
          <a:noFill/>
          <a:ln w="12700">
            <a:noFill/>
            <a:miter lim="800000"/>
            <a:headEnd type="none" w="sm" len="sm"/>
            <a:tailEnd type="none" w="sm" len="sm"/>
          </a:ln>
        </p:spPr>
        <p:txBody>
          <a:bodyPr wrap="none">
            <a:spAutoFit/>
          </a:bodyPr>
          <a:lstStyle/>
          <a:p>
            <a:pPr algn="ctr" eaLnBrk="0" hangingPunct="0"/>
            <a:r>
              <a:rPr lang="en-US" sz="1400">
                <a:solidFill>
                  <a:srgbClr val="FF0000"/>
                </a:solidFill>
                <a:latin typeface="Arial" pitchFamily="34" charset="0"/>
              </a:rPr>
              <a:t>Jahn Teller </a:t>
            </a:r>
          </a:p>
          <a:p>
            <a:pPr algn="ctr" eaLnBrk="0" hangingPunct="0"/>
            <a:r>
              <a:rPr lang="en-US" sz="1400">
                <a:solidFill>
                  <a:srgbClr val="FF0000"/>
                </a:solidFill>
                <a:latin typeface="Arial" pitchFamily="34" charset="0"/>
              </a:rPr>
              <a:t>Long Mn-O bond</a:t>
            </a:r>
          </a:p>
        </p:txBody>
      </p:sp>
    </p:spTree>
    <p:extLst>
      <p:ext uri="{BB962C8B-B14F-4D97-AF65-F5344CB8AC3E}">
        <p14:creationId xmlns:p14="http://schemas.microsoft.com/office/powerpoint/2010/main" val="357947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r="1048"/>
          <a:stretch/>
        </p:blipFill>
        <p:spPr bwMode="auto">
          <a:xfrm>
            <a:off x="1066800" y="228600"/>
            <a:ext cx="7464725" cy="5927725"/>
          </a:xfrm>
          <a:prstGeom prst="rect">
            <a:avLst/>
          </a:prstGeom>
          <a:noFill/>
          <a:ln w="12700">
            <a:noFill/>
            <a:miter lim="800000"/>
            <a:headEnd type="none" w="sm" len="sm"/>
            <a:tailEnd type="none" w="sm" len="sm"/>
          </a:ln>
        </p:spPr>
      </p:pic>
      <p:sp>
        <p:nvSpPr>
          <p:cNvPr id="13325" name="Rectangle 13"/>
          <p:cNvSpPr>
            <a:spLocks noChangeArrowheads="1"/>
          </p:cNvSpPr>
          <p:nvPr/>
        </p:nvSpPr>
        <p:spPr bwMode="auto">
          <a:xfrm>
            <a:off x="5791200" y="4097547"/>
            <a:ext cx="2819400" cy="1600200"/>
          </a:xfrm>
          <a:prstGeom prst="rect">
            <a:avLst/>
          </a:prstGeom>
          <a:solidFill>
            <a:schemeClr val="accent6">
              <a:lumMod val="20000"/>
              <a:lumOff val="80000"/>
            </a:schemeClr>
          </a:solidFill>
          <a:ln w="12700">
            <a:noFill/>
            <a:miter lim="800000"/>
            <a:headEnd type="none" w="sm" len="sm"/>
            <a:tailEnd type="none" w="sm" len="sm"/>
          </a:ln>
        </p:spPr>
        <p:txBody>
          <a:bodyPr anchor="ctr"/>
          <a:lstStyle/>
          <a:p>
            <a:pPr>
              <a:defRPr/>
            </a:pPr>
            <a:r>
              <a:rPr lang="en-US" sz="1200" dirty="0">
                <a:latin typeface="Arial" charset="0"/>
              </a:rPr>
              <a:t>X. </a:t>
            </a:r>
            <a:r>
              <a:rPr lang="en-US" sz="1200" dirty="0" err="1">
                <a:latin typeface="Arial" charset="0"/>
              </a:rPr>
              <a:t>Qiu</a:t>
            </a:r>
            <a:r>
              <a:rPr lang="en-US" sz="1200" dirty="0">
                <a:latin typeface="Arial" charset="0"/>
              </a:rPr>
              <a:t>, Th. </a:t>
            </a:r>
            <a:r>
              <a:rPr lang="en-US" sz="1200" dirty="0" err="1">
                <a:latin typeface="Arial" charset="0"/>
              </a:rPr>
              <a:t>Proffen</a:t>
            </a:r>
            <a:r>
              <a:rPr lang="en-US" sz="1200" dirty="0">
                <a:latin typeface="Arial" charset="0"/>
              </a:rPr>
              <a:t>, J.F. Mitchell and S.J.L. </a:t>
            </a:r>
            <a:r>
              <a:rPr lang="en-US" sz="1200" dirty="0" err="1">
                <a:latin typeface="Arial" charset="0"/>
              </a:rPr>
              <a:t>Billinge</a:t>
            </a:r>
            <a:r>
              <a:rPr lang="en-US" sz="1200" dirty="0">
                <a:latin typeface="Arial" charset="0"/>
              </a:rPr>
              <a:t>, </a:t>
            </a:r>
            <a:r>
              <a:rPr lang="en-US" sz="1200" b="1" dirty="0">
                <a:latin typeface="Arial" charset="0"/>
              </a:rPr>
              <a:t>Orbital correlations in the pseudo-cubic O and </a:t>
            </a:r>
            <a:r>
              <a:rPr lang="en-US" sz="1200" b="1" dirty="0" err="1">
                <a:latin typeface="Arial" charset="0"/>
              </a:rPr>
              <a:t>rhombohedral</a:t>
            </a:r>
            <a:r>
              <a:rPr lang="en-US" sz="1200" b="1" dirty="0">
                <a:latin typeface="Arial" charset="0"/>
              </a:rPr>
              <a:t> R phases of LaMnO3</a:t>
            </a:r>
            <a:r>
              <a:rPr lang="en-US" sz="1200" dirty="0">
                <a:latin typeface="Arial" charset="0"/>
              </a:rPr>
              <a:t>, </a:t>
            </a:r>
            <a:r>
              <a:rPr lang="en-US" sz="1200" i="1" dirty="0">
                <a:latin typeface="Arial" charset="0"/>
              </a:rPr>
              <a:t>Phys. Rev. </a:t>
            </a:r>
            <a:r>
              <a:rPr lang="en-US" sz="1200" i="1" dirty="0" err="1">
                <a:latin typeface="Arial" charset="0"/>
              </a:rPr>
              <a:t>Lett</a:t>
            </a:r>
            <a:r>
              <a:rPr lang="en-US" sz="1200" i="1" dirty="0">
                <a:latin typeface="Arial" charset="0"/>
              </a:rPr>
              <a:t>.</a:t>
            </a:r>
            <a:r>
              <a:rPr lang="en-US" sz="1200" dirty="0">
                <a:latin typeface="Arial" charset="0"/>
              </a:rPr>
              <a:t> </a:t>
            </a:r>
            <a:r>
              <a:rPr lang="en-US" sz="1200" b="1" dirty="0">
                <a:latin typeface="Arial" charset="0"/>
              </a:rPr>
              <a:t>94</a:t>
            </a:r>
            <a:r>
              <a:rPr lang="en-US" sz="1200" dirty="0">
                <a:latin typeface="Arial" charset="0"/>
              </a:rPr>
              <a:t>, 177203 (2005). </a:t>
            </a:r>
          </a:p>
        </p:txBody>
      </p:sp>
      <p:sp>
        <p:nvSpPr>
          <p:cNvPr id="126980" name="Rectangle 13"/>
          <p:cNvSpPr>
            <a:spLocks noChangeArrowheads="1"/>
          </p:cNvSpPr>
          <p:nvPr/>
        </p:nvSpPr>
        <p:spPr bwMode="auto">
          <a:xfrm>
            <a:off x="381000" y="1600200"/>
            <a:ext cx="2819400" cy="646113"/>
          </a:xfrm>
          <a:prstGeom prst="rect">
            <a:avLst/>
          </a:prstGeom>
          <a:noFill/>
          <a:ln w="12700">
            <a:noFill/>
            <a:miter lim="800000"/>
            <a:headEnd type="none" w="sm" len="sm"/>
            <a:tailEnd type="none" w="sm" len="sm"/>
          </a:ln>
        </p:spPr>
        <p:txBody>
          <a:bodyPr anchor="ctr">
            <a:spAutoFit/>
          </a:bodyPr>
          <a:lstStyle/>
          <a:p>
            <a:r>
              <a:rPr lang="en-US" sz="1800">
                <a:latin typeface="Arial" pitchFamily="34" charset="0"/>
              </a:rPr>
              <a:t>Refinement as function of</a:t>
            </a:r>
          </a:p>
          <a:p>
            <a:r>
              <a:rPr lang="en-US" sz="1800">
                <a:latin typeface="Arial" pitchFamily="34" charset="0"/>
              </a:rPr>
              <a:t>atom-atom distance </a:t>
            </a:r>
            <a:r>
              <a:rPr lang="en-US" sz="1800" i="1">
                <a:latin typeface="Arial" pitchFamily="34" charset="0"/>
              </a:rPr>
              <a:t>r</a:t>
            </a:r>
            <a:r>
              <a:rPr lang="en-US" sz="1800">
                <a:latin typeface="Arial" pitchFamily="34" charset="0"/>
              </a:rPr>
              <a:t> !</a:t>
            </a:r>
          </a:p>
        </p:txBody>
      </p:sp>
    </p:spTree>
    <p:extLst>
      <p:ext uri="{BB962C8B-B14F-4D97-AF65-F5344CB8AC3E}">
        <p14:creationId xmlns:p14="http://schemas.microsoft.com/office/powerpoint/2010/main" val="3740751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8" name="Picture 20"/>
          <p:cNvPicPr>
            <a:picLocks noChangeArrowheads="1"/>
          </p:cNvPicPr>
          <p:nvPr/>
        </p:nvPicPr>
        <p:blipFill>
          <a:blip r:embed="rId3" cstate="print"/>
          <a:srcRect/>
          <a:stretch>
            <a:fillRect/>
          </a:stretch>
        </p:blipFill>
        <p:spPr bwMode="auto">
          <a:xfrm>
            <a:off x="496887" y="3495675"/>
            <a:ext cx="1828800" cy="2209800"/>
          </a:xfrm>
          <a:prstGeom prst="rect">
            <a:avLst/>
          </a:prstGeom>
          <a:noFill/>
          <a:ln w="9525" cap="flat">
            <a:noFill/>
            <a:miter lim="800000"/>
            <a:headEnd/>
            <a:tailEnd/>
          </a:ln>
        </p:spPr>
      </p:pic>
      <p:sp>
        <p:nvSpPr>
          <p:cNvPr id="22542" name="Rectangle 14"/>
          <p:cNvSpPr>
            <a:spLocks noGrp="1" noChangeArrowheads="1"/>
          </p:cNvSpPr>
          <p:nvPr>
            <p:ph type="title"/>
          </p:nvPr>
        </p:nvSpPr>
        <p:spPr>
          <a:xfrm>
            <a:off x="111204" y="177114"/>
            <a:ext cx="8880396" cy="461665"/>
          </a:xfrm>
          <a:ln/>
        </p:spPr>
        <p:txBody>
          <a:bodyPr rIns="132080"/>
          <a:lstStyle/>
          <a:p>
            <a:pPr marL="39688"/>
            <a:r>
              <a:rPr lang="en-US" sz="2800" b="1" dirty="0">
                <a:solidFill>
                  <a:schemeClr val="tx2"/>
                </a:solidFill>
                <a:cs typeface="Arial" pitchFamily="34" charset="0"/>
                <a:sym typeface="Arial" pitchFamily="34" charset="0"/>
              </a:rPr>
              <a:t>LaMnO</a:t>
            </a:r>
            <a:r>
              <a:rPr lang="en-US" sz="2800" b="1" baseline="-25000" dirty="0">
                <a:solidFill>
                  <a:schemeClr val="tx2"/>
                </a:solidFill>
                <a:cs typeface="Arial" pitchFamily="34" charset="0"/>
                <a:sym typeface="Arial" pitchFamily="34" charset="0"/>
              </a:rPr>
              <a:t>3</a:t>
            </a:r>
            <a:r>
              <a:rPr lang="en-US" sz="2800" b="1" dirty="0">
                <a:solidFill>
                  <a:schemeClr val="tx2"/>
                </a:solidFill>
                <a:cs typeface="Arial" pitchFamily="34" charset="0"/>
                <a:sym typeface="Arial" pitchFamily="34" charset="0"/>
              </a:rPr>
              <a:t>: Simplicity of the PDF approach</a:t>
            </a:r>
          </a:p>
        </p:txBody>
      </p:sp>
      <p:sp>
        <p:nvSpPr>
          <p:cNvPr id="22543" name="Rectangle 15"/>
          <p:cNvSpPr>
            <a:spLocks/>
          </p:cNvSpPr>
          <p:nvPr/>
        </p:nvSpPr>
        <p:spPr bwMode="auto">
          <a:xfrm>
            <a:off x="3697287" y="4333875"/>
            <a:ext cx="661988" cy="444500"/>
          </a:xfrm>
          <a:prstGeom prst="rect">
            <a:avLst/>
          </a:prstGeom>
          <a:noFill/>
          <a:ln w="12700" cap="flat">
            <a:noFill/>
            <a:miter lim="800000"/>
            <a:headEnd type="none" w="med" len="med"/>
            <a:tailEnd type="none" w="med" len="med"/>
          </a:ln>
        </p:spPr>
        <p:txBody>
          <a:bodyPr wrap="none" lIns="0" tIns="0" rIns="40639" bIns="0">
            <a:spAutoFit/>
          </a:bodyPr>
          <a:lstStyle/>
          <a:p>
            <a:pPr marL="39688"/>
            <a:r>
              <a:rPr lang="en-US" b="1">
                <a:solidFill>
                  <a:srgbClr val="FFFFFF"/>
                </a:solidFill>
                <a:latin typeface="Arial" pitchFamily="34" charset="0"/>
                <a:cs typeface="Arial" pitchFamily="34" charset="0"/>
                <a:sym typeface="Arial" pitchFamily="34" charset="0"/>
              </a:rPr>
              <a:t>30s</a:t>
            </a:r>
          </a:p>
        </p:txBody>
      </p:sp>
      <p:sp>
        <p:nvSpPr>
          <p:cNvPr id="22544" name="Rectangle 16"/>
          <p:cNvSpPr>
            <a:spLocks/>
          </p:cNvSpPr>
          <p:nvPr/>
        </p:nvSpPr>
        <p:spPr bwMode="auto">
          <a:xfrm>
            <a:off x="4306887" y="5054600"/>
            <a:ext cx="3365500" cy="457200"/>
          </a:xfrm>
          <a:prstGeom prst="rect">
            <a:avLst/>
          </a:prstGeom>
          <a:solidFill>
            <a:srgbClr val="FFFFFF"/>
          </a:solidFill>
          <a:ln w="25400" cap="flat">
            <a:solidFill>
              <a:srgbClr val="CC0000"/>
            </a:solidFill>
            <a:prstDash val="solid"/>
            <a:miter lim="800000"/>
            <a:headEnd type="none" w="med" len="med"/>
            <a:tailEnd type="none" w="med" len="med"/>
          </a:ln>
        </p:spPr>
        <p:txBody>
          <a:bodyPr lIns="0" tIns="0" rIns="40639" bIns="0"/>
          <a:lstStyle/>
          <a:p>
            <a:pPr marL="39688" algn="ctr">
              <a:spcBef>
                <a:spcPts val="1050"/>
              </a:spcBef>
            </a:pPr>
            <a:r>
              <a:rPr lang="en-US" b="1" dirty="0">
                <a:solidFill>
                  <a:srgbClr val="CC0000"/>
                </a:solidFill>
                <a:latin typeface="Times New Roman" pitchFamily="18" charset="0"/>
                <a:cs typeface="Times New Roman" pitchFamily="18" charset="0"/>
                <a:sym typeface="Times New Roman" pitchFamily="18" charset="0"/>
              </a:rPr>
              <a:t>Distortions </a:t>
            </a:r>
            <a:r>
              <a:rPr lang="en-US" sz="2000" b="1" u="sng" dirty="0">
                <a:solidFill>
                  <a:srgbClr val="CC0000"/>
                </a:solidFill>
                <a:latin typeface="Times New Roman" pitchFamily="18" charset="0"/>
                <a:cs typeface="Times New Roman" pitchFamily="18" charset="0"/>
                <a:sym typeface="Times New Roman" pitchFamily="18" charset="0"/>
              </a:rPr>
              <a:t>persist</a:t>
            </a:r>
            <a:r>
              <a:rPr lang="en-US" sz="2000" b="1" dirty="0">
                <a:solidFill>
                  <a:srgbClr val="CC0000"/>
                </a:solidFill>
                <a:latin typeface="Times New Roman" pitchFamily="18" charset="0"/>
                <a:cs typeface="Times New Roman" pitchFamily="18" charset="0"/>
                <a:sym typeface="Times New Roman" pitchFamily="18" charset="0"/>
              </a:rPr>
              <a:t> locally!</a:t>
            </a:r>
          </a:p>
        </p:txBody>
      </p:sp>
      <p:pic>
        <p:nvPicPr>
          <p:cNvPr id="22545" name="Picture 17"/>
          <p:cNvPicPr>
            <a:picLocks noChangeArrowheads="1"/>
          </p:cNvPicPr>
          <p:nvPr/>
        </p:nvPicPr>
        <p:blipFill>
          <a:blip r:embed="rId4" cstate="print"/>
          <a:srcRect/>
          <a:stretch>
            <a:fillRect/>
          </a:stretch>
        </p:blipFill>
        <p:spPr bwMode="auto">
          <a:xfrm>
            <a:off x="2249487" y="1787525"/>
            <a:ext cx="6056313" cy="2089150"/>
          </a:xfrm>
          <a:prstGeom prst="rect">
            <a:avLst/>
          </a:prstGeom>
          <a:noFill/>
          <a:ln w="9525" cap="flat">
            <a:noFill/>
            <a:miter lim="800000"/>
            <a:headEnd/>
            <a:tailEnd/>
          </a:ln>
        </p:spPr>
      </p:pic>
      <p:sp>
        <p:nvSpPr>
          <p:cNvPr id="22546" name="Oval 18"/>
          <p:cNvSpPr>
            <a:spLocks/>
          </p:cNvSpPr>
          <p:nvPr/>
        </p:nvSpPr>
        <p:spPr bwMode="auto">
          <a:xfrm>
            <a:off x="2782887" y="1514475"/>
            <a:ext cx="1066800" cy="2209800"/>
          </a:xfrm>
          <a:prstGeom prst="ellipse">
            <a:avLst/>
          </a:prstGeom>
          <a:noFill/>
          <a:ln w="76200" cap="flat">
            <a:solidFill>
              <a:srgbClr val="00FF00"/>
            </a:solidFill>
            <a:prstDash val="solid"/>
            <a:round/>
            <a:headEnd type="none" w="med" len="med"/>
            <a:tailEnd type="none" w="med" len="med"/>
          </a:ln>
        </p:spPr>
        <p:txBody>
          <a:bodyPr lIns="0" tIns="0" rIns="0" bIns="0"/>
          <a:lstStyle/>
          <a:p>
            <a:endParaRPr lang="en-US"/>
          </a:p>
        </p:txBody>
      </p:sp>
      <p:sp>
        <p:nvSpPr>
          <p:cNvPr id="22547" name="Line 19"/>
          <p:cNvSpPr>
            <a:spLocks noChangeShapeType="1"/>
          </p:cNvSpPr>
          <p:nvPr/>
        </p:nvSpPr>
        <p:spPr bwMode="auto">
          <a:xfrm rot="10800000" flipH="1">
            <a:off x="2325687" y="3419475"/>
            <a:ext cx="1371600" cy="1752600"/>
          </a:xfrm>
          <a:prstGeom prst="line">
            <a:avLst/>
          </a:prstGeom>
          <a:noFill/>
          <a:ln w="38100" cap="flat">
            <a:solidFill>
              <a:srgbClr val="00FF00"/>
            </a:solidFill>
            <a:prstDash val="dash"/>
            <a:round/>
            <a:headEnd type="none" w="med" len="med"/>
            <a:tailEnd type="none" w="med" len="med"/>
          </a:ln>
        </p:spPr>
        <p:txBody>
          <a:bodyPr lIns="0" tIns="0" rIns="0" bIns="0"/>
          <a:lstStyle/>
          <a:p>
            <a:endParaRPr lang="en-US"/>
          </a:p>
        </p:txBody>
      </p:sp>
      <p:sp>
        <p:nvSpPr>
          <p:cNvPr id="22549" name="Rectangle 21"/>
          <p:cNvSpPr>
            <a:spLocks/>
          </p:cNvSpPr>
          <p:nvPr/>
        </p:nvSpPr>
        <p:spPr bwMode="auto">
          <a:xfrm>
            <a:off x="3544887" y="4029075"/>
            <a:ext cx="4660900" cy="406400"/>
          </a:xfrm>
          <a:prstGeom prst="rect">
            <a:avLst/>
          </a:prstGeom>
          <a:noFill/>
          <a:ln w="12700" cap="flat">
            <a:noFill/>
            <a:miter lim="800000"/>
            <a:headEnd type="none" w="med" len="med"/>
            <a:tailEnd type="none" w="med" len="med"/>
          </a:ln>
        </p:spPr>
        <p:txBody>
          <a:bodyPr lIns="0" tIns="0" rIns="40639" bIns="0"/>
          <a:lstStyle/>
          <a:p>
            <a:pPr marL="382588" indent="-342900" algn="ctr">
              <a:spcBef>
                <a:spcPts val="450"/>
              </a:spcBef>
            </a:pPr>
            <a:r>
              <a:rPr lang="en-US" sz="2000">
                <a:solidFill>
                  <a:srgbClr val="000066"/>
                </a:solidFill>
                <a:cs typeface="Times" pitchFamily="18" charset="0"/>
              </a:rPr>
              <a:t>700 K data (blue) vs </a:t>
            </a:r>
            <a:r>
              <a:rPr lang="en-US" sz="2000">
                <a:solidFill>
                  <a:srgbClr val="800000"/>
                </a:solidFill>
                <a:cs typeface="Times" pitchFamily="18" charset="0"/>
              </a:rPr>
              <a:t>750 K data (red)</a:t>
            </a:r>
          </a:p>
        </p:txBody>
      </p:sp>
      <p:grpSp>
        <p:nvGrpSpPr>
          <p:cNvPr id="2" name="Group 22"/>
          <p:cNvGrpSpPr>
            <a:grpSpLocks/>
          </p:cNvGrpSpPr>
          <p:nvPr/>
        </p:nvGrpSpPr>
        <p:grpSpPr bwMode="auto">
          <a:xfrm>
            <a:off x="990600" y="990600"/>
            <a:ext cx="1258887" cy="1819275"/>
            <a:chOff x="0" y="0"/>
            <a:chExt cx="793" cy="1146"/>
          </a:xfrm>
        </p:grpSpPr>
        <p:pic>
          <p:nvPicPr>
            <p:cNvPr id="22551" name="Picture 23"/>
            <p:cNvPicPr>
              <a:picLocks noChangeArrowheads="1"/>
            </p:cNvPicPr>
            <p:nvPr/>
          </p:nvPicPr>
          <p:blipFill>
            <a:blip r:embed="rId5" cstate="screen">
              <a:extLst>
                <a:ext uri="{28A0092B-C50C-407E-A947-70E740481C1C}">
                  <a14:useLocalDpi xmlns:a14="http://schemas.microsoft.com/office/drawing/2010/main"/>
                </a:ext>
              </a:extLst>
            </a:blip>
            <a:srcRect l="8218" t="13887" r="21916" b="14069"/>
            <a:stretch>
              <a:fillRect/>
            </a:stretch>
          </p:blipFill>
          <p:spPr bwMode="auto">
            <a:xfrm>
              <a:off x="0" y="0"/>
              <a:ext cx="793" cy="1146"/>
            </a:xfrm>
            <a:prstGeom prst="rect">
              <a:avLst/>
            </a:prstGeom>
            <a:noFill/>
            <a:ln w="9525" cap="flat">
              <a:noFill/>
              <a:miter lim="800000"/>
              <a:headEnd/>
              <a:tailEnd/>
            </a:ln>
          </p:spPr>
        </p:pic>
        <p:grpSp>
          <p:nvGrpSpPr>
            <p:cNvPr id="3" name="Group 24"/>
            <p:cNvGrpSpPr>
              <a:grpSpLocks/>
            </p:cNvGrpSpPr>
            <p:nvPr/>
          </p:nvGrpSpPr>
          <p:grpSpPr bwMode="auto">
            <a:xfrm>
              <a:off x="177" y="7"/>
              <a:ext cx="582" cy="903"/>
              <a:chOff x="0" y="0"/>
              <a:chExt cx="582" cy="902"/>
            </a:xfrm>
          </p:grpSpPr>
          <p:sp>
            <p:nvSpPr>
              <p:cNvPr id="22553" name="Rectangle 25"/>
              <p:cNvSpPr>
                <a:spLocks/>
              </p:cNvSpPr>
              <p:nvPr/>
            </p:nvSpPr>
            <p:spPr bwMode="auto">
              <a:xfrm>
                <a:off x="127" y="0"/>
                <a:ext cx="455" cy="902"/>
              </a:xfrm>
              <a:prstGeom prst="rect">
                <a:avLst/>
              </a:prstGeom>
              <a:solidFill>
                <a:srgbClr val="0066CC">
                  <a:alpha val="49803"/>
                </a:srgbClr>
              </a:solidFill>
              <a:ln w="9525" cap="flat">
                <a:noFill/>
                <a:miter lim="800000"/>
                <a:headEnd type="none" w="med" len="med"/>
                <a:tailEnd type="none" w="med" len="med"/>
              </a:ln>
            </p:spPr>
            <p:txBody>
              <a:bodyPr lIns="0" tIns="0" rIns="0" bIns="0"/>
              <a:lstStyle/>
              <a:p>
                <a:endParaRPr lang="en-US"/>
              </a:p>
            </p:txBody>
          </p:sp>
          <p:sp>
            <p:nvSpPr>
              <p:cNvPr id="22554" name="Rectangle 26"/>
              <p:cNvSpPr>
                <a:spLocks/>
              </p:cNvSpPr>
              <p:nvPr/>
            </p:nvSpPr>
            <p:spPr bwMode="auto">
              <a:xfrm>
                <a:off x="0" y="0"/>
                <a:ext cx="127" cy="260"/>
              </a:xfrm>
              <a:prstGeom prst="rect">
                <a:avLst/>
              </a:prstGeom>
              <a:solidFill>
                <a:srgbClr val="0066CC">
                  <a:alpha val="49803"/>
                </a:srgbClr>
              </a:solidFill>
              <a:ln w="9525" cap="flat">
                <a:noFill/>
                <a:miter lim="800000"/>
                <a:headEnd type="none" w="med" len="med"/>
                <a:tailEnd type="none" w="med" len="med"/>
              </a:ln>
            </p:spPr>
            <p:txBody>
              <a:bodyPr lIns="0" tIns="0" rIns="0" bIns="0"/>
              <a:lstStyle/>
              <a:p>
                <a:endParaRPr lang="en-US"/>
              </a:p>
            </p:txBody>
          </p:sp>
          <p:sp>
            <p:nvSpPr>
              <p:cNvPr id="22555" name="AutoShape 27"/>
              <p:cNvSpPr>
                <a:spLocks/>
              </p:cNvSpPr>
              <p:nvPr/>
            </p:nvSpPr>
            <p:spPr bwMode="auto">
              <a:xfrm rot="10800000">
                <a:off x="0" y="260"/>
                <a:ext cx="127" cy="642"/>
              </a:xfrm>
              <a:prstGeom prst="rtTriangle">
                <a:avLst/>
              </a:prstGeom>
              <a:solidFill>
                <a:srgbClr val="0066CC">
                  <a:alpha val="49803"/>
                </a:srgbClr>
              </a:solidFill>
              <a:ln w="9525" cap="flat">
                <a:noFill/>
                <a:miter lim="800000"/>
                <a:headEnd type="none" w="med" len="med"/>
                <a:tailEnd type="none" w="med" len="med"/>
              </a:ln>
            </p:spPr>
            <p:txBody>
              <a:bodyPr lIns="0" tIns="0" rIns="0" bIns="0"/>
              <a:lstStyle/>
              <a:p>
                <a:endParaRPr lang="en-US"/>
              </a:p>
            </p:txBody>
          </p:sp>
        </p:grpSp>
        <p:sp>
          <p:nvSpPr>
            <p:cNvPr id="22556" name="Line 28"/>
            <p:cNvSpPr>
              <a:spLocks noChangeShapeType="1"/>
            </p:cNvSpPr>
            <p:nvPr/>
          </p:nvSpPr>
          <p:spPr bwMode="auto">
            <a:xfrm rot="10800000" flipH="1">
              <a:off x="182" y="7"/>
              <a:ext cx="1" cy="642"/>
            </a:xfrm>
            <a:prstGeom prst="line">
              <a:avLst/>
            </a:prstGeom>
            <a:noFill/>
            <a:ln w="50800" cap="flat">
              <a:solidFill>
                <a:srgbClr val="CC3300"/>
              </a:solidFill>
              <a:prstDash val="solid"/>
              <a:round/>
              <a:headEnd type="none" w="med" len="med"/>
              <a:tailEnd type="none" w="med" len="med"/>
            </a:ln>
          </p:spPr>
          <p:txBody>
            <a:bodyPr lIns="0" tIns="0" rIns="0" bIns="0"/>
            <a:lstStyle/>
            <a:p>
              <a:endParaRPr lang="en-US"/>
            </a:p>
          </p:txBody>
        </p:sp>
      </p:grpSp>
      <p:sp>
        <p:nvSpPr>
          <p:cNvPr id="22557" name="AutoShape 29"/>
          <p:cNvSpPr>
            <a:spLocks/>
          </p:cNvSpPr>
          <p:nvPr/>
        </p:nvSpPr>
        <p:spPr bwMode="auto">
          <a:xfrm>
            <a:off x="290512" y="1514475"/>
            <a:ext cx="892175" cy="117475"/>
          </a:xfrm>
          <a:prstGeom prst="rightArrow">
            <a:avLst>
              <a:gd name="adj1" fmla="val 50000"/>
              <a:gd name="adj2" fmla="val 189865"/>
            </a:avLst>
          </a:prstGeom>
          <a:solidFill>
            <a:srgbClr val="003366">
              <a:alpha val="79607"/>
            </a:srgbClr>
          </a:solidFill>
          <a:ln w="38100" cap="flat">
            <a:noFill/>
            <a:miter lim="800000"/>
            <a:headEnd type="none" w="med" len="med"/>
            <a:tailEnd type="none" w="med" len="med"/>
          </a:ln>
        </p:spPr>
        <p:txBody>
          <a:bodyPr lIns="0" tIns="0" rIns="0" bIns="0"/>
          <a:lstStyle/>
          <a:p>
            <a:endParaRPr lang="en-US"/>
          </a:p>
        </p:txBody>
      </p:sp>
      <p:sp>
        <p:nvSpPr>
          <p:cNvPr id="22558" name="AutoShape 30"/>
          <p:cNvSpPr>
            <a:spLocks/>
          </p:cNvSpPr>
          <p:nvPr/>
        </p:nvSpPr>
        <p:spPr bwMode="auto">
          <a:xfrm>
            <a:off x="290512" y="1397000"/>
            <a:ext cx="892175" cy="117475"/>
          </a:xfrm>
          <a:prstGeom prst="rightArrow">
            <a:avLst>
              <a:gd name="adj1" fmla="val 50000"/>
              <a:gd name="adj2" fmla="val 189865"/>
            </a:avLst>
          </a:prstGeom>
          <a:solidFill>
            <a:srgbClr val="CC0000">
              <a:alpha val="79607"/>
            </a:srgbClr>
          </a:solidFill>
          <a:ln w="38100" cap="flat">
            <a:noFill/>
            <a:miter lim="800000"/>
            <a:headEnd type="none" w="med" len="med"/>
            <a:tailEnd type="none" w="med" len="med"/>
          </a:ln>
        </p:spPr>
        <p:txBody>
          <a:bodyPr lIns="0" tIns="0" rIns="0" bIns="0"/>
          <a:lstStyle/>
          <a:p>
            <a:endParaRPr lang="en-US"/>
          </a:p>
        </p:txBody>
      </p:sp>
      <p:sp>
        <p:nvSpPr>
          <p:cNvPr id="22559" name="Line 31"/>
          <p:cNvSpPr>
            <a:spLocks noChangeShapeType="1"/>
          </p:cNvSpPr>
          <p:nvPr/>
        </p:nvSpPr>
        <p:spPr bwMode="auto">
          <a:xfrm rot="10800000" flipH="1">
            <a:off x="1182687" y="2428875"/>
            <a:ext cx="1524000" cy="1066800"/>
          </a:xfrm>
          <a:prstGeom prst="line">
            <a:avLst/>
          </a:prstGeom>
          <a:noFill/>
          <a:ln w="38100" cap="flat">
            <a:solidFill>
              <a:srgbClr val="00FF00"/>
            </a:solidFill>
            <a:prstDash val="dash"/>
            <a:round/>
            <a:headEnd type="none" w="med" len="med"/>
            <a:tailEnd type="none" w="med" len="med"/>
          </a:ln>
        </p:spPr>
        <p:txBody>
          <a:bodyPr lIns="0" tIns="0" rIns="0" bIns="0"/>
          <a:lstStyle/>
          <a:p>
            <a:endParaRPr lang="en-US"/>
          </a:p>
        </p:txBody>
      </p:sp>
      <p:sp>
        <p:nvSpPr>
          <p:cNvPr id="22560" name="Rectangle 32"/>
          <p:cNvSpPr>
            <a:spLocks/>
          </p:cNvSpPr>
          <p:nvPr/>
        </p:nvSpPr>
        <p:spPr bwMode="auto">
          <a:xfrm>
            <a:off x="381000" y="0"/>
            <a:ext cx="8305800" cy="749300"/>
          </a:xfrm>
          <a:prstGeom prst="rect">
            <a:avLst/>
          </a:prstGeom>
          <a:noFill/>
          <a:ln w="12700" cap="flat">
            <a:noFill/>
            <a:miter lim="800000"/>
            <a:headEnd type="none" w="med" len="med"/>
            <a:tailEnd type="none" w="med" len="med"/>
          </a:ln>
        </p:spPr>
        <p:txBody>
          <a:bodyPr lIns="0" tIns="0" rIns="40639" bIns="0" anchor="b"/>
          <a:lstStyle/>
          <a:p>
            <a:pPr marL="39688"/>
            <a:endParaRPr lang="en-US" b="1" dirty="0">
              <a:solidFill>
                <a:srgbClr val="222268"/>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41176002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dirty="0" smtClean="0"/>
              <a:t>Software: Data modeling </a:t>
            </a:r>
          </a:p>
        </p:txBody>
      </p:sp>
      <p:sp>
        <p:nvSpPr>
          <p:cNvPr id="100355" name="Content Placeholder 6"/>
          <p:cNvSpPr>
            <a:spLocks noGrp="1"/>
          </p:cNvSpPr>
          <p:nvPr>
            <p:ph sz="half" idx="1"/>
          </p:nvPr>
        </p:nvSpPr>
        <p:spPr>
          <a:xfrm>
            <a:off x="457200" y="914400"/>
            <a:ext cx="3981450" cy="4800600"/>
          </a:xfrm>
        </p:spPr>
        <p:txBody>
          <a:bodyPr/>
          <a:lstStyle/>
          <a:p>
            <a:pPr algn="ctr" eaLnBrk="1" hangingPunct="1">
              <a:buFont typeface="Times" pitchFamily="18" charset="0"/>
              <a:buNone/>
            </a:pPr>
            <a:r>
              <a:rPr lang="en-US" smtClean="0"/>
              <a:t>PDFgui</a:t>
            </a:r>
          </a:p>
          <a:p>
            <a:pPr eaLnBrk="1" hangingPunct="1">
              <a:buFont typeface="Wingdings" pitchFamily="2" charset="2"/>
              <a:buChar char="v"/>
            </a:pPr>
            <a:r>
              <a:rPr lang="en-US" sz="1600" smtClean="0"/>
              <a:t>Part of DANSE project.</a:t>
            </a:r>
          </a:p>
          <a:p>
            <a:pPr eaLnBrk="1" hangingPunct="1">
              <a:buFont typeface="Wingdings" pitchFamily="2" charset="2"/>
              <a:buChar char="v"/>
            </a:pPr>
            <a:r>
              <a:rPr lang="en-US" sz="1600" smtClean="0">
                <a:hlinkClick r:id="rId3"/>
              </a:rPr>
              <a:t>http://www.diffpy.org/</a:t>
            </a:r>
            <a:r>
              <a:rPr lang="en-US" sz="1600" smtClean="0"/>
              <a:t> </a:t>
            </a:r>
          </a:p>
          <a:p>
            <a:pPr eaLnBrk="1" hangingPunct="1">
              <a:buFont typeface="Times" pitchFamily="18" charset="0"/>
              <a:buNone/>
            </a:pPr>
            <a:endParaRPr lang="en-US" sz="1400" smtClean="0"/>
          </a:p>
        </p:txBody>
      </p:sp>
      <p:sp>
        <p:nvSpPr>
          <p:cNvPr id="100356" name="Content Placeholder 7"/>
          <p:cNvSpPr>
            <a:spLocks noGrp="1"/>
          </p:cNvSpPr>
          <p:nvPr>
            <p:ph sz="half" idx="2"/>
          </p:nvPr>
        </p:nvSpPr>
        <p:spPr>
          <a:xfrm>
            <a:off x="4724400" y="914400"/>
            <a:ext cx="3962400" cy="4548938"/>
          </a:xfrm>
        </p:spPr>
        <p:txBody>
          <a:bodyPr/>
          <a:lstStyle/>
          <a:p>
            <a:pPr algn="ctr" eaLnBrk="1" hangingPunct="1">
              <a:buFont typeface="Times" pitchFamily="18" charset="0"/>
              <a:buNone/>
            </a:pPr>
            <a:endParaRPr lang="en-US" dirty="0" smtClean="0"/>
          </a:p>
          <a:p>
            <a:pPr eaLnBrk="1" hangingPunct="1">
              <a:buFont typeface="Wingdings" pitchFamily="2" charset="2"/>
              <a:buChar char="v"/>
            </a:pPr>
            <a:r>
              <a:rPr lang="en-US" sz="1800" b="0" dirty="0" smtClean="0"/>
              <a:t>Calculation and refinement of small model system (&lt; 1000 atoms) </a:t>
            </a:r>
          </a:p>
          <a:p>
            <a:pPr eaLnBrk="1" hangingPunct="1">
              <a:buFont typeface="Wingdings" pitchFamily="2" charset="2"/>
              <a:buChar char="v"/>
            </a:pPr>
            <a:r>
              <a:rPr lang="en-US" sz="1800" b="0" dirty="0" smtClean="0"/>
              <a:t>‘</a:t>
            </a:r>
            <a:r>
              <a:rPr lang="en-US" sz="1800" b="0" dirty="0" err="1" smtClean="0"/>
              <a:t>Rietveld</a:t>
            </a:r>
            <a:r>
              <a:rPr lang="en-US" sz="1800" b="0" dirty="0" smtClean="0"/>
              <a:t>’ type parameters: </a:t>
            </a:r>
            <a:r>
              <a:rPr lang="en-US" sz="1800" b="0" i="1" dirty="0" smtClean="0"/>
              <a:t>lattice parameters, atomic positions, displacement parameters, ..</a:t>
            </a:r>
          </a:p>
          <a:p>
            <a:pPr eaLnBrk="1" hangingPunct="1">
              <a:buFont typeface="Wingdings" pitchFamily="2" charset="2"/>
              <a:buChar char="v"/>
            </a:pPr>
            <a:r>
              <a:rPr lang="en-US" sz="1800" b="0" dirty="0" smtClean="0"/>
              <a:t>New possibilities: </a:t>
            </a:r>
            <a:r>
              <a:rPr lang="en-US" sz="1800" b="0" i="1" dirty="0" smtClean="0"/>
              <a:t>Refinements as function of r range !</a:t>
            </a:r>
            <a:endParaRPr lang="en-US" sz="1800" b="0" dirty="0" smtClean="0"/>
          </a:p>
          <a:p>
            <a:pPr eaLnBrk="1" hangingPunct="1">
              <a:buFont typeface="Wingdings" pitchFamily="2" charset="2"/>
              <a:buChar char="v"/>
            </a:pPr>
            <a:r>
              <a:rPr lang="en-US" sz="1800" b="0" dirty="0" smtClean="0"/>
              <a:t>Automatic refinement of multiple datasets as function of </a:t>
            </a:r>
            <a:r>
              <a:rPr lang="en-US" sz="1800" b="0" i="1" dirty="0" smtClean="0"/>
              <a:t>T </a:t>
            </a:r>
            <a:r>
              <a:rPr lang="en-US" sz="1800" b="0" dirty="0" smtClean="0"/>
              <a:t>or</a:t>
            </a:r>
            <a:r>
              <a:rPr lang="en-US" sz="1800" b="0" i="1" dirty="0" smtClean="0"/>
              <a:t> x.</a:t>
            </a:r>
          </a:p>
          <a:p>
            <a:pPr eaLnBrk="1" hangingPunct="1">
              <a:buFont typeface="Wingdings" pitchFamily="2" charset="2"/>
              <a:buChar char="v"/>
            </a:pPr>
            <a:r>
              <a:rPr lang="en-US" sz="1800" b="0" dirty="0" smtClean="0"/>
              <a:t>Intuitive GUI</a:t>
            </a:r>
            <a:r>
              <a:rPr lang="en-US" sz="1800" b="0" i="1" dirty="0" smtClean="0"/>
              <a:t>.</a:t>
            </a:r>
          </a:p>
          <a:p>
            <a:pPr eaLnBrk="1" hangingPunct="1">
              <a:buFont typeface="Wingdings" pitchFamily="2" charset="2"/>
              <a:buChar char="v"/>
            </a:pPr>
            <a:r>
              <a:rPr lang="en-US" sz="1800" b="0" dirty="0" smtClean="0"/>
              <a:t>Engine </a:t>
            </a:r>
            <a:r>
              <a:rPr lang="en-US" sz="1800" b="0" i="1" dirty="0" smtClean="0"/>
              <a:t>pdffit2</a:t>
            </a:r>
            <a:r>
              <a:rPr lang="en-US" sz="1800" b="0" dirty="0" smtClean="0"/>
              <a:t> can also be used in command mode.</a:t>
            </a:r>
          </a:p>
        </p:txBody>
      </p:sp>
      <p:pic>
        <p:nvPicPr>
          <p:cNvPr id="10035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9950" y="2667000"/>
            <a:ext cx="3321050" cy="3124200"/>
          </a:xfrm>
          <a:prstGeom prst="rect">
            <a:avLst/>
          </a:prstGeom>
          <a:noFill/>
          <a:ln w="12700">
            <a:noFill/>
            <a:miter lim="800000"/>
            <a:headEnd type="none" w="sm" len="sm"/>
            <a:tailEnd type="none" w="sm" len="sm"/>
          </a:ln>
        </p:spPr>
      </p:pic>
      <p:pic>
        <p:nvPicPr>
          <p:cNvPr id="100358" name="Picture 5" descr="Danse_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00" y="2438400"/>
            <a:ext cx="1524000" cy="928688"/>
          </a:xfrm>
          <a:prstGeom prst="rect">
            <a:avLst/>
          </a:prstGeom>
          <a:noFill/>
          <a:ln w="9525">
            <a:noFill/>
            <a:miter lim="800000"/>
            <a:headEnd/>
            <a:tailEnd/>
          </a:ln>
        </p:spPr>
      </p:pic>
    </p:spTree>
    <p:extLst>
      <p:ext uri="{BB962C8B-B14F-4D97-AF65-F5344CB8AC3E}">
        <p14:creationId xmlns:p14="http://schemas.microsoft.com/office/powerpoint/2010/main" val="474929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4" name="Picture 14"/>
          <p:cNvPicPr>
            <a:picLocks noChangeArrowheads="1"/>
          </p:cNvPicPr>
          <p:nvPr/>
        </p:nvPicPr>
        <p:blipFill>
          <a:blip r:embed="rId2" cstate="print"/>
          <a:srcRect/>
          <a:stretch>
            <a:fillRect/>
          </a:stretch>
        </p:blipFill>
        <p:spPr bwMode="auto">
          <a:xfrm>
            <a:off x="381000" y="228600"/>
            <a:ext cx="7924800" cy="5664200"/>
          </a:xfrm>
          <a:prstGeom prst="rect">
            <a:avLst/>
          </a:prstGeom>
          <a:noFill/>
          <a:ln w="9525" cap="flat">
            <a:noFill/>
            <a:miter lim="800000"/>
            <a:headEnd/>
            <a:tailEnd/>
          </a:ln>
        </p:spPr>
      </p:pic>
      <p:sp>
        <p:nvSpPr>
          <p:cNvPr id="25615" name="Rectangle 15"/>
          <p:cNvSpPr>
            <a:spLocks/>
          </p:cNvSpPr>
          <p:nvPr/>
        </p:nvSpPr>
        <p:spPr bwMode="auto">
          <a:xfrm>
            <a:off x="1905000" y="2028586"/>
            <a:ext cx="3505200" cy="609600"/>
          </a:xfrm>
          <a:prstGeom prst="rect">
            <a:avLst/>
          </a:prstGeom>
          <a:noFill/>
          <a:ln w="25400" cap="flat">
            <a:solidFill>
              <a:srgbClr val="C00000"/>
            </a:solidFill>
            <a:prstDash val="solid"/>
            <a:round/>
            <a:headEnd type="none" w="med" len="med"/>
            <a:tailEnd type="none" w="med" len="med"/>
          </a:ln>
        </p:spPr>
        <p:txBody>
          <a:bodyPr lIns="0" tIns="0" rIns="0" bIns="0"/>
          <a:lstStyle/>
          <a:p>
            <a:endParaRPr lang="en-US"/>
          </a:p>
        </p:txBody>
      </p:sp>
    </p:spTree>
    <p:extLst>
      <p:ext uri="{BB962C8B-B14F-4D97-AF65-F5344CB8AC3E}">
        <p14:creationId xmlns:p14="http://schemas.microsoft.com/office/powerpoint/2010/main" val="20821677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16"/>
          <p:cNvSpPr>
            <a:spLocks noGrp="1" noChangeArrowheads="1"/>
          </p:cNvSpPr>
          <p:nvPr>
            <p:ph type="title"/>
          </p:nvPr>
        </p:nvSpPr>
        <p:spPr>
          <a:xfrm>
            <a:off x="381000" y="152400"/>
            <a:ext cx="8305800" cy="487954"/>
          </a:xfrm>
        </p:spPr>
        <p:txBody>
          <a:bodyPr/>
          <a:lstStyle/>
          <a:p>
            <a:pPr eaLnBrk="1" hangingPunct="1"/>
            <a:r>
              <a:rPr lang="en-US" dirty="0" smtClean="0">
                <a:solidFill>
                  <a:srgbClr val="222268"/>
                </a:solidFill>
              </a:rPr>
              <a:t>La</a:t>
            </a:r>
            <a:r>
              <a:rPr lang="en-US" baseline="-25000" dirty="0" smtClean="0">
                <a:solidFill>
                  <a:srgbClr val="222268"/>
                </a:solidFill>
              </a:rPr>
              <a:t>1-x</a:t>
            </a:r>
            <a:r>
              <a:rPr lang="en-US" dirty="0" smtClean="0">
                <a:solidFill>
                  <a:srgbClr val="222268"/>
                </a:solidFill>
              </a:rPr>
              <a:t>Ca</a:t>
            </a:r>
            <a:r>
              <a:rPr lang="en-US" baseline="-25000" dirty="0" smtClean="0">
                <a:solidFill>
                  <a:srgbClr val="222268"/>
                </a:solidFill>
              </a:rPr>
              <a:t>x</a:t>
            </a:r>
            <a:r>
              <a:rPr lang="en-US" dirty="0" smtClean="0">
                <a:solidFill>
                  <a:srgbClr val="222268"/>
                </a:solidFill>
              </a:rPr>
              <a:t>MnO</a:t>
            </a:r>
            <a:r>
              <a:rPr lang="en-US" baseline="-25000" dirty="0" smtClean="0">
                <a:solidFill>
                  <a:srgbClr val="222268"/>
                </a:solidFill>
              </a:rPr>
              <a:t>3</a:t>
            </a:r>
            <a:r>
              <a:rPr lang="en-US" dirty="0" smtClean="0">
                <a:solidFill>
                  <a:srgbClr val="222268"/>
                </a:solidFill>
              </a:rPr>
              <a:t>: </a:t>
            </a:r>
            <a:r>
              <a:rPr lang="en-US" dirty="0">
                <a:solidFill>
                  <a:schemeClr val="tx2"/>
                </a:solidFill>
              </a:rPr>
              <a:t>P</a:t>
            </a:r>
            <a:r>
              <a:rPr lang="en-US" dirty="0" smtClean="0">
                <a:solidFill>
                  <a:schemeClr val="tx2"/>
                </a:solidFill>
              </a:rPr>
              <a:t>hase diagram</a:t>
            </a:r>
            <a:endParaRPr lang="en-US" baseline="-25000" dirty="0" smtClean="0">
              <a:solidFill>
                <a:schemeClr val="tx2"/>
              </a:solidFill>
            </a:endParaRPr>
          </a:p>
        </p:txBody>
      </p:sp>
      <p:sp>
        <p:nvSpPr>
          <p:cNvPr id="129027" name="Rectangle 3"/>
          <p:cNvSpPr>
            <a:spLocks noGrp="1" noChangeArrowheads="1"/>
          </p:cNvSpPr>
          <p:nvPr>
            <p:ph idx="1"/>
          </p:nvPr>
        </p:nvSpPr>
        <p:spPr>
          <a:xfrm>
            <a:off x="609600" y="4876800"/>
            <a:ext cx="5181600" cy="1371600"/>
          </a:xfrm>
        </p:spPr>
        <p:txBody>
          <a:bodyPr/>
          <a:lstStyle/>
          <a:p>
            <a:pPr eaLnBrk="1" hangingPunct="1"/>
            <a:r>
              <a:rPr lang="en-US" sz="1600" smtClean="0"/>
              <a:t>Phase diagram draws itself from the parameters.</a:t>
            </a:r>
          </a:p>
          <a:p>
            <a:pPr eaLnBrk="1" hangingPunct="1"/>
            <a:r>
              <a:rPr lang="en-US" sz="1600" smtClean="0"/>
              <a:t>Unexpected detail emerges and demands interpretation.</a:t>
            </a:r>
          </a:p>
        </p:txBody>
      </p:sp>
      <p:grpSp>
        <p:nvGrpSpPr>
          <p:cNvPr id="129028" name="Group 4"/>
          <p:cNvGrpSpPr>
            <a:grpSpLocks/>
          </p:cNvGrpSpPr>
          <p:nvPr/>
        </p:nvGrpSpPr>
        <p:grpSpPr bwMode="auto">
          <a:xfrm>
            <a:off x="531813" y="2035175"/>
            <a:ext cx="4573587" cy="2841625"/>
            <a:chOff x="176" y="1008"/>
            <a:chExt cx="2881" cy="1790"/>
          </a:xfrm>
        </p:grpSpPr>
        <p:pic>
          <p:nvPicPr>
            <p:cNvPr id="129038" name="Picture 5" descr="rjw-Contour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 y="1008"/>
              <a:ext cx="2881" cy="1566"/>
            </a:xfrm>
            <a:prstGeom prst="rect">
              <a:avLst/>
            </a:prstGeom>
            <a:noFill/>
            <a:ln w="9525">
              <a:noFill/>
              <a:miter lim="800000"/>
              <a:headEnd/>
              <a:tailEnd/>
            </a:ln>
          </p:spPr>
        </p:pic>
        <p:pic>
          <p:nvPicPr>
            <p:cNvPr id="129039" name="Picture 6" descr="rjw-Contour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 y="2522"/>
              <a:ext cx="2881" cy="276"/>
            </a:xfrm>
            <a:prstGeom prst="rect">
              <a:avLst/>
            </a:prstGeom>
            <a:noFill/>
            <a:ln w="9525">
              <a:noFill/>
              <a:miter lim="800000"/>
              <a:headEnd/>
              <a:tailEnd/>
            </a:ln>
          </p:spPr>
        </p:pic>
      </p:grpSp>
      <p:grpSp>
        <p:nvGrpSpPr>
          <p:cNvPr id="3" name="Group 8"/>
          <p:cNvGrpSpPr>
            <a:grpSpLocks/>
          </p:cNvGrpSpPr>
          <p:nvPr/>
        </p:nvGrpSpPr>
        <p:grpSpPr bwMode="auto">
          <a:xfrm>
            <a:off x="1058863" y="2087563"/>
            <a:ext cx="3206750" cy="2362200"/>
            <a:chOff x="464" y="1056"/>
            <a:chExt cx="2020" cy="1488"/>
          </a:xfrm>
        </p:grpSpPr>
        <p:grpSp>
          <p:nvGrpSpPr>
            <p:cNvPr id="129033" name="Group 9"/>
            <p:cNvGrpSpPr>
              <a:grpSpLocks/>
            </p:cNvGrpSpPr>
            <p:nvPr/>
          </p:nvGrpSpPr>
          <p:grpSpPr bwMode="auto">
            <a:xfrm>
              <a:off x="464" y="1056"/>
              <a:ext cx="2020" cy="1488"/>
              <a:chOff x="503" y="1056"/>
              <a:chExt cx="2280" cy="1488"/>
            </a:xfrm>
          </p:grpSpPr>
          <p:sp>
            <p:nvSpPr>
              <p:cNvPr id="129036" name="Freeform 10"/>
              <p:cNvSpPr>
                <a:spLocks/>
              </p:cNvSpPr>
              <p:nvPr/>
            </p:nvSpPr>
            <p:spPr bwMode="auto">
              <a:xfrm>
                <a:off x="503" y="1808"/>
                <a:ext cx="2280" cy="416"/>
              </a:xfrm>
              <a:custGeom>
                <a:avLst/>
                <a:gdLst>
                  <a:gd name="T0" fmla="*/ 2280 w 2280"/>
                  <a:gd name="T1" fmla="*/ 352 h 416"/>
                  <a:gd name="T2" fmla="*/ 2136 w 2280"/>
                  <a:gd name="T3" fmla="*/ 160 h 416"/>
                  <a:gd name="T4" fmla="*/ 1944 w 2280"/>
                  <a:gd name="T5" fmla="*/ 64 h 416"/>
                  <a:gd name="T6" fmla="*/ 1752 w 2280"/>
                  <a:gd name="T7" fmla="*/ 16 h 416"/>
                  <a:gd name="T8" fmla="*/ 1608 w 2280"/>
                  <a:gd name="T9" fmla="*/ 16 h 416"/>
                  <a:gd name="T10" fmla="*/ 1368 w 2280"/>
                  <a:gd name="T11" fmla="*/ 16 h 416"/>
                  <a:gd name="T12" fmla="*/ 1176 w 2280"/>
                  <a:gd name="T13" fmla="*/ 112 h 416"/>
                  <a:gd name="T14" fmla="*/ 1032 w 2280"/>
                  <a:gd name="T15" fmla="*/ 160 h 416"/>
                  <a:gd name="T16" fmla="*/ 888 w 2280"/>
                  <a:gd name="T17" fmla="*/ 304 h 416"/>
                  <a:gd name="T18" fmla="*/ 792 w 2280"/>
                  <a:gd name="T19" fmla="*/ 400 h 416"/>
                  <a:gd name="T20" fmla="*/ 552 w 2280"/>
                  <a:gd name="T21" fmla="*/ 400 h 416"/>
                  <a:gd name="T22" fmla="*/ 216 w 2280"/>
                  <a:gd name="T23" fmla="*/ 400 h 416"/>
                  <a:gd name="T24" fmla="*/ 24 w 2280"/>
                  <a:gd name="T25" fmla="*/ 400 h 416"/>
                  <a:gd name="T26" fmla="*/ 72 w 2280"/>
                  <a:gd name="T27" fmla="*/ 400 h 4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80"/>
                  <a:gd name="T43" fmla="*/ 0 h 416"/>
                  <a:gd name="T44" fmla="*/ 2280 w 2280"/>
                  <a:gd name="T45" fmla="*/ 416 h 4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80" h="416">
                    <a:moveTo>
                      <a:pt x="2280" y="352"/>
                    </a:moveTo>
                    <a:cubicBezTo>
                      <a:pt x="2236" y="280"/>
                      <a:pt x="2192" y="208"/>
                      <a:pt x="2136" y="160"/>
                    </a:cubicBezTo>
                    <a:cubicBezTo>
                      <a:pt x="2080" y="112"/>
                      <a:pt x="2008" y="88"/>
                      <a:pt x="1944" y="64"/>
                    </a:cubicBezTo>
                    <a:cubicBezTo>
                      <a:pt x="1880" y="40"/>
                      <a:pt x="1808" y="24"/>
                      <a:pt x="1752" y="16"/>
                    </a:cubicBezTo>
                    <a:cubicBezTo>
                      <a:pt x="1696" y="8"/>
                      <a:pt x="1672" y="16"/>
                      <a:pt x="1608" y="16"/>
                    </a:cubicBezTo>
                    <a:cubicBezTo>
                      <a:pt x="1544" y="16"/>
                      <a:pt x="1440" y="0"/>
                      <a:pt x="1368" y="16"/>
                    </a:cubicBezTo>
                    <a:cubicBezTo>
                      <a:pt x="1296" y="32"/>
                      <a:pt x="1232" y="88"/>
                      <a:pt x="1176" y="112"/>
                    </a:cubicBezTo>
                    <a:cubicBezTo>
                      <a:pt x="1120" y="136"/>
                      <a:pt x="1080" y="128"/>
                      <a:pt x="1032" y="160"/>
                    </a:cubicBezTo>
                    <a:cubicBezTo>
                      <a:pt x="984" y="192"/>
                      <a:pt x="928" y="264"/>
                      <a:pt x="888" y="304"/>
                    </a:cubicBezTo>
                    <a:cubicBezTo>
                      <a:pt x="848" y="344"/>
                      <a:pt x="848" y="384"/>
                      <a:pt x="792" y="400"/>
                    </a:cubicBezTo>
                    <a:cubicBezTo>
                      <a:pt x="736" y="416"/>
                      <a:pt x="648" y="400"/>
                      <a:pt x="552" y="400"/>
                    </a:cubicBezTo>
                    <a:cubicBezTo>
                      <a:pt x="456" y="400"/>
                      <a:pt x="304" y="400"/>
                      <a:pt x="216" y="400"/>
                    </a:cubicBezTo>
                    <a:cubicBezTo>
                      <a:pt x="128" y="400"/>
                      <a:pt x="48" y="400"/>
                      <a:pt x="24" y="400"/>
                    </a:cubicBezTo>
                    <a:cubicBezTo>
                      <a:pt x="0" y="400"/>
                      <a:pt x="36" y="400"/>
                      <a:pt x="72" y="400"/>
                    </a:cubicBezTo>
                  </a:path>
                </a:pathLst>
              </a:custGeom>
              <a:noFill/>
              <a:ln w="38100">
                <a:solidFill>
                  <a:srgbClr val="C0C0C0"/>
                </a:solidFill>
                <a:round/>
                <a:headEnd/>
                <a:tailEnd/>
              </a:ln>
            </p:spPr>
            <p:txBody>
              <a:bodyPr/>
              <a:lstStyle/>
              <a:p>
                <a:endParaRPr lang="en-US"/>
              </a:p>
            </p:txBody>
          </p:sp>
          <p:sp>
            <p:nvSpPr>
              <p:cNvPr id="129037" name="Freeform 11"/>
              <p:cNvSpPr>
                <a:spLocks/>
              </p:cNvSpPr>
              <p:nvPr/>
            </p:nvSpPr>
            <p:spPr bwMode="auto">
              <a:xfrm>
                <a:off x="863" y="1056"/>
                <a:ext cx="384" cy="1488"/>
              </a:xfrm>
              <a:custGeom>
                <a:avLst/>
                <a:gdLst>
                  <a:gd name="T0" fmla="*/ 384 w 384"/>
                  <a:gd name="T1" fmla="*/ 1488 h 1488"/>
                  <a:gd name="T2" fmla="*/ 336 w 384"/>
                  <a:gd name="T3" fmla="*/ 912 h 1488"/>
                  <a:gd name="T4" fmla="*/ 144 w 384"/>
                  <a:gd name="T5" fmla="*/ 336 h 1488"/>
                  <a:gd name="T6" fmla="*/ 0 w 384"/>
                  <a:gd name="T7" fmla="*/ 0 h 1488"/>
                  <a:gd name="T8" fmla="*/ 0 60000 65536"/>
                  <a:gd name="T9" fmla="*/ 0 60000 65536"/>
                  <a:gd name="T10" fmla="*/ 0 60000 65536"/>
                  <a:gd name="T11" fmla="*/ 0 60000 65536"/>
                  <a:gd name="T12" fmla="*/ 0 w 384"/>
                  <a:gd name="T13" fmla="*/ 0 h 1488"/>
                  <a:gd name="T14" fmla="*/ 384 w 384"/>
                  <a:gd name="T15" fmla="*/ 1488 h 1488"/>
                </a:gdLst>
                <a:ahLst/>
                <a:cxnLst>
                  <a:cxn ang="T8">
                    <a:pos x="T0" y="T1"/>
                  </a:cxn>
                  <a:cxn ang="T9">
                    <a:pos x="T2" y="T3"/>
                  </a:cxn>
                  <a:cxn ang="T10">
                    <a:pos x="T4" y="T5"/>
                  </a:cxn>
                  <a:cxn ang="T11">
                    <a:pos x="T6" y="T7"/>
                  </a:cxn>
                </a:cxnLst>
                <a:rect l="T12" t="T13" r="T14" b="T15"/>
                <a:pathLst>
                  <a:path w="384" h="1488">
                    <a:moveTo>
                      <a:pt x="384" y="1488"/>
                    </a:moveTo>
                    <a:cubicBezTo>
                      <a:pt x="380" y="1296"/>
                      <a:pt x="376" y="1104"/>
                      <a:pt x="336" y="912"/>
                    </a:cubicBezTo>
                    <a:cubicBezTo>
                      <a:pt x="296" y="720"/>
                      <a:pt x="200" y="488"/>
                      <a:pt x="144" y="336"/>
                    </a:cubicBezTo>
                    <a:cubicBezTo>
                      <a:pt x="88" y="184"/>
                      <a:pt x="24" y="56"/>
                      <a:pt x="0" y="0"/>
                    </a:cubicBezTo>
                  </a:path>
                </a:pathLst>
              </a:custGeom>
              <a:noFill/>
              <a:ln w="38100">
                <a:solidFill>
                  <a:srgbClr val="C0C0C0"/>
                </a:solidFill>
                <a:round/>
                <a:headEnd/>
                <a:tailEnd/>
              </a:ln>
            </p:spPr>
            <p:txBody>
              <a:bodyPr/>
              <a:lstStyle/>
              <a:p>
                <a:endParaRPr lang="en-US"/>
              </a:p>
            </p:txBody>
          </p:sp>
        </p:grpSp>
        <p:sp>
          <p:nvSpPr>
            <p:cNvPr id="129034" name="Rectangle 12"/>
            <p:cNvSpPr>
              <a:spLocks noChangeArrowheads="1"/>
            </p:cNvSpPr>
            <p:nvPr/>
          </p:nvSpPr>
          <p:spPr bwMode="auto">
            <a:xfrm>
              <a:off x="1639" y="2112"/>
              <a:ext cx="425" cy="288"/>
            </a:xfrm>
            <a:prstGeom prst="rect">
              <a:avLst/>
            </a:prstGeom>
            <a:noFill/>
            <a:ln w="9525">
              <a:noFill/>
              <a:miter lim="800000"/>
              <a:headEnd/>
              <a:tailEnd/>
            </a:ln>
          </p:spPr>
          <p:txBody>
            <a:bodyPr/>
            <a:lstStyle/>
            <a:p>
              <a:pPr marL="342900" indent="-342900">
                <a:spcBef>
                  <a:spcPct val="50000"/>
                </a:spcBef>
                <a:buClr>
                  <a:srgbClr val="24459C"/>
                </a:buClr>
                <a:buSzPct val="110000"/>
                <a:buFont typeface="Times" pitchFamily="18" charset="0"/>
                <a:buNone/>
              </a:pPr>
              <a:r>
                <a:rPr lang="en-US" sz="1600">
                  <a:solidFill>
                    <a:srgbClr val="C0C0C0"/>
                  </a:solidFill>
                  <a:latin typeface="Arial" pitchFamily="34" charset="0"/>
                </a:rPr>
                <a:t>FM</a:t>
              </a:r>
            </a:p>
          </p:txBody>
        </p:sp>
        <p:sp>
          <p:nvSpPr>
            <p:cNvPr id="129035" name="Rectangle 13"/>
            <p:cNvSpPr>
              <a:spLocks noChangeArrowheads="1"/>
            </p:cNvSpPr>
            <p:nvPr/>
          </p:nvSpPr>
          <p:spPr bwMode="auto">
            <a:xfrm>
              <a:off x="1683" y="1344"/>
              <a:ext cx="298" cy="240"/>
            </a:xfrm>
            <a:prstGeom prst="rect">
              <a:avLst/>
            </a:prstGeom>
            <a:noFill/>
            <a:ln w="9525">
              <a:noFill/>
              <a:miter lim="800000"/>
              <a:headEnd/>
              <a:tailEnd/>
            </a:ln>
          </p:spPr>
          <p:txBody>
            <a:bodyPr/>
            <a:lstStyle/>
            <a:p>
              <a:pPr marL="342900" indent="-342900">
                <a:spcBef>
                  <a:spcPct val="50000"/>
                </a:spcBef>
                <a:buClr>
                  <a:srgbClr val="24459C"/>
                </a:buClr>
                <a:buSzPct val="110000"/>
                <a:buFont typeface="Times" pitchFamily="18" charset="0"/>
                <a:buNone/>
              </a:pPr>
              <a:r>
                <a:rPr lang="en-US" sz="1600">
                  <a:solidFill>
                    <a:srgbClr val="C0C0C0"/>
                  </a:solidFill>
                  <a:latin typeface="Arial" pitchFamily="34" charset="0"/>
                </a:rPr>
                <a:t>PI</a:t>
              </a:r>
            </a:p>
          </p:txBody>
        </p:sp>
      </p:grpSp>
      <p:pic>
        <p:nvPicPr>
          <p:cNvPr id="129030" name="Picture 14" descr="LCMO_ph_diag"/>
          <p:cNvPicPr>
            <a:picLocks noChangeAspect="1" noChangeArrowheads="1"/>
          </p:cNvPicPr>
          <p:nvPr/>
        </p:nvPicPr>
        <p:blipFill>
          <a:blip r:embed="rId5" cstate="screen">
            <a:clrChange>
              <a:clrFrom>
                <a:srgbClr val="F0F0F0"/>
              </a:clrFrom>
              <a:clrTo>
                <a:srgbClr val="F0F0F0">
                  <a:alpha val="0"/>
                </a:srgbClr>
              </a:clrTo>
            </a:clrChange>
            <a:extLst>
              <a:ext uri="{28A0092B-C50C-407E-A947-70E740481C1C}">
                <a14:useLocalDpi xmlns:a14="http://schemas.microsoft.com/office/drawing/2010/main"/>
              </a:ext>
            </a:extLst>
          </a:blip>
          <a:srcRect l="8220" t="13889" r="21918" b="14069"/>
          <a:stretch>
            <a:fillRect/>
          </a:stretch>
        </p:blipFill>
        <p:spPr bwMode="auto">
          <a:xfrm>
            <a:off x="5562600" y="1600200"/>
            <a:ext cx="2809875" cy="4191000"/>
          </a:xfrm>
          <a:prstGeom prst="rect">
            <a:avLst/>
          </a:prstGeom>
          <a:noFill/>
          <a:ln w="9525">
            <a:noFill/>
            <a:miter lim="800000"/>
            <a:headEnd/>
            <a:tailEnd/>
          </a:ln>
        </p:spPr>
      </p:pic>
      <p:sp>
        <p:nvSpPr>
          <p:cNvPr id="129031" name="Rectangle 15"/>
          <p:cNvSpPr>
            <a:spLocks noChangeArrowheads="1"/>
          </p:cNvSpPr>
          <p:nvPr/>
        </p:nvSpPr>
        <p:spPr bwMode="auto">
          <a:xfrm>
            <a:off x="6200775" y="3441700"/>
            <a:ext cx="1038225" cy="1868488"/>
          </a:xfrm>
          <a:prstGeom prst="rect">
            <a:avLst/>
          </a:prstGeom>
          <a:solidFill>
            <a:srgbClr val="FFFF99">
              <a:alpha val="25098"/>
            </a:srgbClr>
          </a:solidFill>
          <a:ln w="12700">
            <a:solidFill>
              <a:schemeClr val="tx1"/>
            </a:solidFill>
            <a:miter lim="800000"/>
            <a:headEnd type="none" w="sm" len="sm"/>
            <a:tailEnd type="none" w="sm" len="sm"/>
          </a:ln>
        </p:spPr>
        <p:txBody>
          <a:bodyPr wrap="none" anchor="ctr"/>
          <a:lstStyle/>
          <a:p>
            <a:endParaRPr lang="en-US"/>
          </a:p>
        </p:txBody>
      </p:sp>
      <p:sp>
        <p:nvSpPr>
          <p:cNvPr id="15" name="TextBox 14"/>
          <p:cNvSpPr txBox="1"/>
          <p:nvPr/>
        </p:nvSpPr>
        <p:spPr>
          <a:xfrm>
            <a:off x="449263" y="1136650"/>
            <a:ext cx="5673725" cy="615950"/>
          </a:xfrm>
          <a:prstGeom prst="rect">
            <a:avLst/>
          </a:prstGeom>
          <a:noFill/>
        </p:spPr>
        <p:txBody>
          <a:bodyPr wrap="none">
            <a:spAutoFit/>
          </a:bodyPr>
          <a:lstStyle/>
          <a:p>
            <a:pPr>
              <a:defRPr/>
            </a:pPr>
            <a:r>
              <a:rPr lang="en-US" sz="1800" b="1" dirty="0">
                <a:latin typeface="+mn-lt"/>
              </a:rPr>
              <a:t>Atomic displacement parameter (ADP) for Oxygen</a:t>
            </a:r>
          </a:p>
          <a:p>
            <a:pPr>
              <a:defRPr/>
            </a:pPr>
            <a:r>
              <a:rPr lang="en-US" sz="1600" dirty="0">
                <a:latin typeface="+mn-lt"/>
              </a:rPr>
              <a:t>(measure for thermal and static deviations from site)</a:t>
            </a:r>
          </a:p>
        </p:txBody>
      </p:sp>
    </p:spTree>
    <p:extLst>
      <p:ext uri="{BB962C8B-B14F-4D97-AF65-F5344CB8AC3E}">
        <p14:creationId xmlns:p14="http://schemas.microsoft.com/office/powerpoint/2010/main" val="113926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19"/>
          <p:cNvGrpSpPr>
            <a:grpSpLocks/>
          </p:cNvGrpSpPr>
          <p:nvPr/>
        </p:nvGrpSpPr>
        <p:grpSpPr bwMode="auto">
          <a:xfrm>
            <a:off x="5257800" y="1066800"/>
            <a:ext cx="3124200" cy="4724400"/>
            <a:chOff x="1752600" y="1447800"/>
            <a:chExt cx="3124200" cy="4724400"/>
          </a:xfrm>
        </p:grpSpPr>
        <p:sp>
          <p:nvSpPr>
            <p:cNvPr id="21" name="Rectangle 20"/>
            <p:cNvSpPr/>
            <p:nvPr/>
          </p:nvSpPr>
          <p:spPr bwMode="auto">
            <a:xfrm>
              <a:off x="1752600" y="1447800"/>
              <a:ext cx="3124200" cy="4724400"/>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marL="342900" indent="-342900">
                <a:spcBef>
                  <a:spcPct val="50000"/>
                </a:spcBef>
                <a:spcAft>
                  <a:spcPct val="50000"/>
                </a:spcAft>
                <a:buClr>
                  <a:srgbClr val="004080"/>
                </a:buClr>
                <a:buSzPct val="65000"/>
                <a:buFont typeface="Wingdings" pitchFamily="2" charset="2"/>
                <a:buChar char="§"/>
                <a:defRPr/>
              </a:pPr>
              <a:endParaRPr lang="en-US" sz="2000">
                <a:latin typeface="Arial" charset="0"/>
              </a:endParaRPr>
            </a:p>
          </p:txBody>
        </p:sp>
        <p:sp>
          <p:nvSpPr>
            <p:cNvPr id="22" name="TextBox 21"/>
            <p:cNvSpPr txBox="1"/>
            <p:nvPr/>
          </p:nvSpPr>
          <p:spPr>
            <a:xfrm>
              <a:off x="2286000" y="1447800"/>
              <a:ext cx="2057400" cy="369888"/>
            </a:xfrm>
            <a:prstGeom prst="rect">
              <a:avLst/>
            </a:prstGeom>
            <a:noFill/>
          </p:spPr>
          <p:txBody>
            <a:bodyPr>
              <a:spAutoFit/>
            </a:bodyPr>
            <a:lstStyle/>
            <a:p>
              <a:pPr algn="ctr">
                <a:defRPr/>
              </a:pPr>
              <a:r>
                <a:rPr lang="en-US" sz="1800" i="1" dirty="0">
                  <a:latin typeface="+mn-lt"/>
                </a:rPr>
                <a:t>Local  structure</a:t>
              </a:r>
            </a:p>
          </p:txBody>
        </p:sp>
      </p:grpSp>
      <p:grpSp>
        <p:nvGrpSpPr>
          <p:cNvPr id="130051" name="Group 18"/>
          <p:cNvGrpSpPr>
            <a:grpSpLocks/>
          </p:cNvGrpSpPr>
          <p:nvPr/>
        </p:nvGrpSpPr>
        <p:grpSpPr bwMode="auto">
          <a:xfrm>
            <a:off x="1828800" y="1066800"/>
            <a:ext cx="3124200" cy="4724400"/>
            <a:chOff x="1752600" y="1447800"/>
            <a:chExt cx="3124200" cy="4724400"/>
          </a:xfrm>
        </p:grpSpPr>
        <p:sp>
          <p:nvSpPr>
            <p:cNvPr id="17" name="Rectangle 16"/>
            <p:cNvSpPr/>
            <p:nvPr/>
          </p:nvSpPr>
          <p:spPr bwMode="auto">
            <a:xfrm>
              <a:off x="1752600" y="1447800"/>
              <a:ext cx="3124200" cy="4724400"/>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marL="342900" indent="-342900">
                <a:spcBef>
                  <a:spcPct val="50000"/>
                </a:spcBef>
                <a:spcAft>
                  <a:spcPct val="50000"/>
                </a:spcAft>
                <a:buClr>
                  <a:srgbClr val="004080"/>
                </a:buClr>
                <a:buSzPct val="65000"/>
                <a:buFont typeface="Wingdings" pitchFamily="2" charset="2"/>
                <a:buChar char="§"/>
                <a:defRPr/>
              </a:pPr>
              <a:endParaRPr lang="en-US" sz="2000">
                <a:latin typeface="Arial" charset="0"/>
              </a:endParaRPr>
            </a:p>
          </p:txBody>
        </p:sp>
        <p:sp>
          <p:nvSpPr>
            <p:cNvPr id="18" name="TextBox 17"/>
            <p:cNvSpPr txBox="1"/>
            <p:nvPr/>
          </p:nvSpPr>
          <p:spPr>
            <a:xfrm>
              <a:off x="2286000" y="1447800"/>
              <a:ext cx="2057400" cy="369888"/>
            </a:xfrm>
            <a:prstGeom prst="rect">
              <a:avLst/>
            </a:prstGeom>
            <a:noFill/>
          </p:spPr>
          <p:txBody>
            <a:bodyPr>
              <a:spAutoFit/>
            </a:bodyPr>
            <a:lstStyle/>
            <a:p>
              <a:pPr algn="ctr">
                <a:defRPr/>
              </a:pPr>
              <a:r>
                <a:rPr lang="en-US" sz="1800" i="1" dirty="0">
                  <a:latin typeface="+mn-lt"/>
                </a:rPr>
                <a:t>Average  structure</a:t>
              </a:r>
            </a:p>
          </p:txBody>
        </p:sp>
      </p:grpSp>
      <p:pic>
        <p:nvPicPr>
          <p:cNvPr id="130052" name="Picture 6" descr="contourplots-LB-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30400" y="1431925"/>
            <a:ext cx="2946400" cy="2454275"/>
          </a:xfrm>
          <a:prstGeom prst="rect">
            <a:avLst/>
          </a:prstGeom>
          <a:noFill/>
          <a:ln w="9525">
            <a:noFill/>
            <a:miter lim="800000"/>
            <a:headEnd/>
            <a:tailEnd/>
          </a:ln>
        </p:spPr>
      </p:pic>
      <p:pic>
        <p:nvPicPr>
          <p:cNvPr id="130053" name="Picture 8" descr="contourplots-UISO-A"/>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63738" y="3413125"/>
            <a:ext cx="2913062" cy="2454275"/>
          </a:xfrm>
          <a:prstGeom prst="rect">
            <a:avLst/>
          </a:prstGeom>
          <a:noFill/>
          <a:ln w="9525">
            <a:noFill/>
            <a:miter lim="800000"/>
            <a:headEnd/>
            <a:tailEnd/>
          </a:ln>
        </p:spPr>
      </p:pic>
      <p:pic>
        <p:nvPicPr>
          <p:cNvPr id="130054" name="Picture 10" descr="contourplots-LB-C"/>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08613" y="1441450"/>
            <a:ext cx="2897187" cy="2216150"/>
          </a:xfrm>
          <a:prstGeom prst="rect">
            <a:avLst/>
          </a:prstGeom>
          <a:noFill/>
          <a:ln w="9525">
            <a:noFill/>
            <a:miter lim="800000"/>
            <a:headEnd/>
            <a:tailEnd/>
          </a:ln>
        </p:spPr>
      </p:pic>
      <p:pic>
        <p:nvPicPr>
          <p:cNvPr id="130055" name="Picture 12" descr="contourplots-UISO-C"/>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00675" y="3422650"/>
            <a:ext cx="2905125" cy="2216150"/>
          </a:xfrm>
          <a:prstGeom prst="rect">
            <a:avLst/>
          </a:prstGeom>
          <a:noFill/>
          <a:ln w="9525">
            <a:noFill/>
            <a:miter lim="800000"/>
            <a:headEnd/>
            <a:tailEnd/>
          </a:ln>
        </p:spPr>
      </p:pic>
      <p:sp>
        <p:nvSpPr>
          <p:cNvPr id="13" name="TextBox 12"/>
          <p:cNvSpPr txBox="1"/>
          <p:nvPr/>
        </p:nvSpPr>
        <p:spPr>
          <a:xfrm>
            <a:off x="457200" y="1806575"/>
            <a:ext cx="1295400" cy="830263"/>
          </a:xfrm>
          <a:prstGeom prst="rightArrowCallout">
            <a:avLst>
              <a:gd name="adj1" fmla="val 34986"/>
              <a:gd name="adj2" fmla="val 25000"/>
              <a:gd name="adj3" fmla="val 27497"/>
              <a:gd name="adj4" fmla="val 69723"/>
            </a:avLst>
          </a:prstGeom>
          <a:solidFill>
            <a:schemeClr val="accent6">
              <a:lumMod val="20000"/>
              <a:lumOff val="80000"/>
            </a:schemeClr>
          </a:solidFill>
        </p:spPr>
        <p:txBody>
          <a:bodyPr>
            <a:spAutoFit/>
          </a:bodyPr>
          <a:lstStyle/>
          <a:p>
            <a:pPr algn="ctr">
              <a:defRPr/>
            </a:pPr>
            <a:r>
              <a:rPr lang="en-US" sz="1600" dirty="0" err="1">
                <a:latin typeface="+mn-lt"/>
              </a:rPr>
              <a:t>Mn</a:t>
            </a:r>
            <a:r>
              <a:rPr lang="en-US" sz="1600" dirty="0">
                <a:latin typeface="+mn-lt"/>
              </a:rPr>
              <a:t>-O </a:t>
            </a:r>
          </a:p>
          <a:p>
            <a:pPr algn="ctr">
              <a:defRPr/>
            </a:pPr>
            <a:r>
              <a:rPr lang="en-US" sz="1600" dirty="0">
                <a:latin typeface="+mn-lt"/>
              </a:rPr>
              <a:t>long bond</a:t>
            </a:r>
          </a:p>
        </p:txBody>
      </p:sp>
      <p:sp>
        <p:nvSpPr>
          <p:cNvPr id="15" name="TextBox 14"/>
          <p:cNvSpPr txBox="1"/>
          <p:nvPr/>
        </p:nvSpPr>
        <p:spPr>
          <a:xfrm>
            <a:off x="457200" y="3817938"/>
            <a:ext cx="1295400" cy="830262"/>
          </a:xfrm>
          <a:prstGeom prst="rightArrowCallout">
            <a:avLst>
              <a:gd name="adj1" fmla="val 34986"/>
              <a:gd name="adj2" fmla="val 25000"/>
              <a:gd name="adj3" fmla="val 27497"/>
              <a:gd name="adj4" fmla="val 69723"/>
            </a:avLst>
          </a:prstGeom>
          <a:solidFill>
            <a:schemeClr val="accent6">
              <a:lumMod val="20000"/>
              <a:lumOff val="80000"/>
            </a:schemeClr>
          </a:solidFill>
        </p:spPr>
        <p:txBody>
          <a:bodyPr anchor="ctr"/>
          <a:lstStyle/>
          <a:p>
            <a:pPr algn="ctr">
              <a:defRPr/>
            </a:pPr>
            <a:r>
              <a:rPr lang="en-US" sz="1600" dirty="0">
                <a:latin typeface="+mn-lt"/>
              </a:rPr>
              <a:t>ADP</a:t>
            </a:r>
          </a:p>
          <a:p>
            <a:pPr algn="ctr">
              <a:defRPr/>
            </a:pPr>
            <a:r>
              <a:rPr lang="en-US" sz="1600" dirty="0">
                <a:latin typeface="+mn-lt"/>
              </a:rPr>
              <a:t>Oxygen</a:t>
            </a:r>
          </a:p>
        </p:txBody>
      </p:sp>
      <p:sp>
        <p:nvSpPr>
          <p:cNvPr id="130058" name="Rectangle 16"/>
          <p:cNvSpPr>
            <a:spLocks noGrp="1" noChangeArrowheads="1"/>
          </p:cNvSpPr>
          <p:nvPr>
            <p:ph type="title"/>
          </p:nvPr>
        </p:nvSpPr>
        <p:spPr>
          <a:xfrm>
            <a:off x="381000" y="152400"/>
            <a:ext cx="8305800" cy="487954"/>
          </a:xfrm>
        </p:spPr>
        <p:txBody>
          <a:bodyPr/>
          <a:lstStyle/>
          <a:p>
            <a:pPr eaLnBrk="1" hangingPunct="1"/>
            <a:r>
              <a:rPr lang="en-US" dirty="0" smtClean="0">
                <a:solidFill>
                  <a:srgbClr val="222268"/>
                </a:solidFill>
              </a:rPr>
              <a:t>La</a:t>
            </a:r>
            <a:r>
              <a:rPr lang="en-US" baseline="-25000" dirty="0" smtClean="0">
                <a:solidFill>
                  <a:srgbClr val="222268"/>
                </a:solidFill>
              </a:rPr>
              <a:t>1-x</a:t>
            </a:r>
            <a:r>
              <a:rPr lang="en-US" dirty="0" smtClean="0">
                <a:solidFill>
                  <a:srgbClr val="222268"/>
                </a:solidFill>
              </a:rPr>
              <a:t>Ca</a:t>
            </a:r>
            <a:r>
              <a:rPr lang="en-US" baseline="-25000" dirty="0" smtClean="0">
                <a:solidFill>
                  <a:srgbClr val="222268"/>
                </a:solidFill>
              </a:rPr>
              <a:t>x</a:t>
            </a:r>
            <a:r>
              <a:rPr lang="en-US" dirty="0" smtClean="0">
                <a:solidFill>
                  <a:srgbClr val="222268"/>
                </a:solidFill>
              </a:rPr>
              <a:t>MnO</a:t>
            </a:r>
            <a:r>
              <a:rPr lang="en-US" baseline="-25000" dirty="0" smtClean="0">
                <a:solidFill>
                  <a:srgbClr val="222268"/>
                </a:solidFill>
              </a:rPr>
              <a:t>3</a:t>
            </a:r>
            <a:r>
              <a:rPr lang="en-US" dirty="0" smtClean="0">
                <a:solidFill>
                  <a:srgbClr val="222268"/>
                </a:solidFill>
              </a:rPr>
              <a:t>: </a:t>
            </a:r>
            <a:r>
              <a:rPr lang="en-US" dirty="0">
                <a:solidFill>
                  <a:schemeClr val="tx2"/>
                </a:solidFill>
              </a:rPr>
              <a:t>P</a:t>
            </a:r>
            <a:r>
              <a:rPr lang="en-US" dirty="0" smtClean="0">
                <a:solidFill>
                  <a:schemeClr val="tx2"/>
                </a:solidFill>
              </a:rPr>
              <a:t>hase diagram</a:t>
            </a:r>
            <a:endParaRPr lang="en-US" baseline="-25000" dirty="0" smtClean="0">
              <a:solidFill>
                <a:schemeClr val="tx2"/>
              </a:solidFill>
            </a:endParaRPr>
          </a:p>
        </p:txBody>
      </p:sp>
    </p:spTree>
    <p:extLst>
      <p:ext uri="{BB962C8B-B14F-4D97-AF65-F5344CB8AC3E}">
        <p14:creationId xmlns:p14="http://schemas.microsoft.com/office/powerpoint/2010/main" val="2636173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981200" y="4876800"/>
            <a:ext cx="5257800" cy="1000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1400" dirty="0" smtClean="0">
                <a:solidFill>
                  <a:srgbClr val="006C3A"/>
                </a:solidFill>
                <a:latin typeface="Arial Black" pitchFamily="34" charset="0"/>
              </a:rPr>
              <a:t>BES/Geosciences Program-Geochemical </a:t>
            </a:r>
            <a:r>
              <a:rPr lang="en-US" sz="1400" dirty="0" err="1" smtClean="0">
                <a:solidFill>
                  <a:srgbClr val="006C3A"/>
                </a:solidFill>
                <a:latin typeface="Arial Black" pitchFamily="34" charset="0"/>
              </a:rPr>
              <a:t>Equilibria</a:t>
            </a:r>
            <a:r>
              <a:rPr lang="en-US" sz="1400" dirty="0" smtClean="0">
                <a:solidFill>
                  <a:srgbClr val="006C3A"/>
                </a:solidFill>
                <a:latin typeface="Arial Black" pitchFamily="34" charset="0"/>
              </a:rPr>
              <a:t> and Reaction Dynamics: Atomic- to Pore-Scale Processes (ERKCC72)</a:t>
            </a:r>
            <a:endParaRPr lang="en-US" sz="1400" dirty="0">
              <a:solidFill>
                <a:prstClr val="black"/>
              </a:solidFill>
            </a:endParaRPr>
          </a:p>
        </p:txBody>
      </p:sp>
      <p:sp>
        <p:nvSpPr>
          <p:cNvPr id="3" name="Rectangle 2"/>
          <p:cNvSpPr/>
          <p:nvPr/>
        </p:nvSpPr>
        <p:spPr>
          <a:xfrm>
            <a:off x="2362200" y="3121224"/>
            <a:ext cx="4340657" cy="1323439"/>
          </a:xfrm>
          <a:prstGeom prst="rect">
            <a:avLst/>
          </a:prstGeom>
        </p:spPr>
        <p:txBody>
          <a:bodyPr wrap="square">
            <a:spAutoFit/>
          </a:bodyPr>
          <a:lstStyle/>
          <a:p>
            <a:pPr algn="ctr" fontAlgn="auto">
              <a:spcBef>
                <a:spcPts val="0"/>
              </a:spcBef>
              <a:spcAft>
                <a:spcPts val="0"/>
              </a:spcAft>
            </a:pPr>
            <a:r>
              <a:rPr lang="en-US" sz="2000" b="1" dirty="0" smtClean="0">
                <a:solidFill>
                  <a:prstClr val="black"/>
                </a:solidFill>
                <a:latin typeface="Calibri"/>
                <a:cs typeface="+mn-cs"/>
              </a:rPr>
              <a:t>H.-W. </a:t>
            </a:r>
            <a:r>
              <a:rPr lang="en-US" sz="2000" b="1" dirty="0">
                <a:solidFill>
                  <a:prstClr val="black"/>
                </a:solidFill>
                <a:latin typeface="Calibri"/>
                <a:cs typeface="+mn-cs"/>
              </a:rPr>
              <a:t>Wang</a:t>
            </a:r>
            <a:r>
              <a:rPr lang="en-US" sz="2000" b="1" baseline="30000" dirty="0">
                <a:solidFill>
                  <a:prstClr val="black"/>
                </a:solidFill>
                <a:latin typeface="Calibri"/>
                <a:cs typeface="+mn-cs"/>
              </a:rPr>
              <a:t>1</a:t>
            </a:r>
            <a:r>
              <a:rPr lang="en-US" sz="2000" b="1" dirty="0">
                <a:solidFill>
                  <a:prstClr val="black"/>
                </a:solidFill>
                <a:latin typeface="Calibri"/>
                <a:cs typeface="+mn-cs"/>
              </a:rPr>
              <a:t>, </a:t>
            </a:r>
            <a:r>
              <a:rPr lang="en-US" sz="2000" b="1" dirty="0" smtClean="0">
                <a:solidFill>
                  <a:prstClr val="black"/>
                </a:solidFill>
                <a:latin typeface="Calibri"/>
                <a:cs typeface="+mn-cs"/>
              </a:rPr>
              <a:t>D. </a:t>
            </a:r>
            <a:r>
              <a:rPr lang="en-US" sz="2000" b="1" dirty="0">
                <a:solidFill>
                  <a:prstClr val="black"/>
                </a:solidFill>
                <a:latin typeface="Calibri"/>
                <a:cs typeface="+mn-cs"/>
              </a:rPr>
              <a:t>J. Wesolowski</a:t>
            </a:r>
            <a:r>
              <a:rPr lang="en-US" sz="2000" b="1" baseline="30000" dirty="0">
                <a:solidFill>
                  <a:prstClr val="black"/>
                </a:solidFill>
                <a:latin typeface="Calibri"/>
                <a:cs typeface="+mn-cs"/>
              </a:rPr>
              <a:t>1</a:t>
            </a:r>
            <a:r>
              <a:rPr lang="en-US" sz="2000" b="1" dirty="0">
                <a:solidFill>
                  <a:prstClr val="black"/>
                </a:solidFill>
                <a:latin typeface="Calibri"/>
                <a:cs typeface="+mn-cs"/>
              </a:rPr>
              <a:t>, </a:t>
            </a:r>
            <a:r>
              <a:rPr lang="en-US" sz="2000" b="1" dirty="0" smtClean="0">
                <a:solidFill>
                  <a:prstClr val="black"/>
                </a:solidFill>
                <a:latin typeface="Calibri"/>
                <a:cs typeface="+mn-cs"/>
              </a:rPr>
              <a:t>T. E</a:t>
            </a:r>
            <a:r>
              <a:rPr lang="en-US" sz="2000" b="1" dirty="0">
                <a:solidFill>
                  <a:prstClr val="black"/>
                </a:solidFill>
                <a:latin typeface="Calibri"/>
                <a:cs typeface="+mn-cs"/>
              </a:rPr>
              <a:t>. Proffen</a:t>
            </a:r>
            <a:r>
              <a:rPr lang="en-US" sz="2000" b="1" baseline="30000" dirty="0">
                <a:solidFill>
                  <a:prstClr val="black"/>
                </a:solidFill>
                <a:latin typeface="Calibri"/>
                <a:cs typeface="+mn-cs"/>
              </a:rPr>
              <a:t>2</a:t>
            </a:r>
            <a:r>
              <a:rPr lang="en-US" sz="2000" b="1" dirty="0">
                <a:solidFill>
                  <a:prstClr val="black"/>
                </a:solidFill>
                <a:latin typeface="Calibri"/>
                <a:cs typeface="+mn-cs"/>
              </a:rPr>
              <a:t>, </a:t>
            </a:r>
            <a:r>
              <a:rPr lang="en-US" sz="2000" b="1" dirty="0" smtClean="0">
                <a:solidFill>
                  <a:prstClr val="black"/>
                </a:solidFill>
                <a:latin typeface="Calibri"/>
                <a:cs typeface="+mn-cs"/>
              </a:rPr>
              <a:t>A. </a:t>
            </a:r>
            <a:r>
              <a:rPr lang="en-US" sz="2000" b="1" dirty="0">
                <a:solidFill>
                  <a:prstClr val="black"/>
                </a:solidFill>
                <a:latin typeface="Calibri"/>
                <a:cs typeface="+mn-cs"/>
              </a:rPr>
              <a:t>I. Kolesnikov</a:t>
            </a:r>
            <a:r>
              <a:rPr lang="en-US" sz="2000" b="1" baseline="30000" dirty="0">
                <a:solidFill>
                  <a:prstClr val="black"/>
                </a:solidFill>
                <a:latin typeface="Calibri"/>
                <a:cs typeface="+mn-cs"/>
              </a:rPr>
              <a:t>2</a:t>
            </a:r>
            <a:r>
              <a:rPr lang="en-US" sz="2000" b="1" dirty="0">
                <a:solidFill>
                  <a:prstClr val="black"/>
                </a:solidFill>
                <a:latin typeface="Calibri"/>
                <a:cs typeface="+mn-cs"/>
              </a:rPr>
              <a:t>, </a:t>
            </a:r>
            <a:r>
              <a:rPr lang="en-US" sz="2000" b="1" dirty="0" smtClean="0">
                <a:solidFill>
                  <a:prstClr val="black"/>
                </a:solidFill>
                <a:latin typeface="Calibri"/>
                <a:cs typeface="+mn-cs"/>
              </a:rPr>
              <a:t>L. </a:t>
            </a:r>
            <a:r>
              <a:rPr lang="en-US" sz="2000" b="1" dirty="0">
                <a:solidFill>
                  <a:prstClr val="black"/>
                </a:solidFill>
                <a:latin typeface="Calibri"/>
                <a:cs typeface="+mn-cs"/>
              </a:rPr>
              <a:t>Vlcek</a:t>
            </a:r>
            <a:r>
              <a:rPr lang="en-US" sz="2000" b="1" baseline="30000" dirty="0">
                <a:solidFill>
                  <a:prstClr val="black"/>
                </a:solidFill>
                <a:latin typeface="Calibri"/>
                <a:cs typeface="+mn-cs"/>
              </a:rPr>
              <a:t>1</a:t>
            </a:r>
            <a:r>
              <a:rPr lang="en-US" sz="2000" b="1" dirty="0">
                <a:solidFill>
                  <a:prstClr val="black"/>
                </a:solidFill>
                <a:latin typeface="Calibri"/>
                <a:cs typeface="+mn-cs"/>
              </a:rPr>
              <a:t>, </a:t>
            </a:r>
            <a:r>
              <a:rPr lang="en-US" sz="2000" b="1" dirty="0" smtClean="0">
                <a:solidFill>
                  <a:prstClr val="black"/>
                </a:solidFill>
                <a:latin typeface="Calibri"/>
                <a:cs typeface="+mn-cs"/>
              </a:rPr>
              <a:t>W. </a:t>
            </a:r>
            <a:r>
              <a:rPr lang="en-US" sz="2000" b="1" dirty="0">
                <a:solidFill>
                  <a:prstClr val="black"/>
                </a:solidFill>
                <a:latin typeface="Calibri"/>
                <a:cs typeface="+mn-cs"/>
              </a:rPr>
              <a:t>Wang</a:t>
            </a:r>
            <a:r>
              <a:rPr lang="en-US" sz="2000" b="1" baseline="30000" dirty="0">
                <a:solidFill>
                  <a:prstClr val="black"/>
                </a:solidFill>
                <a:latin typeface="Calibri"/>
                <a:cs typeface="+mn-cs"/>
              </a:rPr>
              <a:t>3</a:t>
            </a:r>
            <a:r>
              <a:rPr lang="en-US" sz="2000" b="1" dirty="0">
                <a:solidFill>
                  <a:prstClr val="black"/>
                </a:solidFill>
                <a:latin typeface="Calibri"/>
                <a:cs typeface="+mn-cs"/>
              </a:rPr>
              <a:t>, </a:t>
            </a:r>
            <a:r>
              <a:rPr lang="en-US" sz="2000" b="1" dirty="0" smtClean="0">
                <a:solidFill>
                  <a:prstClr val="black"/>
                </a:solidFill>
                <a:latin typeface="Calibri"/>
                <a:cs typeface="+mn-cs"/>
              </a:rPr>
              <a:t>M. </a:t>
            </a:r>
            <a:r>
              <a:rPr lang="en-US" sz="2000" b="1" dirty="0">
                <a:solidFill>
                  <a:prstClr val="black"/>
                </a:solidFill>
                <a:latin typeface="Calibri"/>
                <a:cs typeface="+mn-cs"/>
              </a:rPr>
              <a:t>Feygenson</a:t>
            </a:r>
            <a:r>
              <a:rPr lang="en-US" sz="2000" b="1" baseline="30000" dirty="0">
                <a:solidFill>
                  <a:prstClr val="black"/>
                </a:solidFill>
                <a:latin typeface="Calibri"/>
                <a:cs typeface="+mn-cs"/>
              </a:rPr>
              <a:t>2</a:t>
            </a:r>
            <a:r>
              <a:rPr lang="en-US" sz="2000" b="1" dirty="0">
                <a:solidFill>
                  <a:prstClr val="black"/>
                </a:solidFill>
                <a:latin typeface="Calibri"/>
                <a:cs typeface="+mn-cs"/>
              </a:rPr>
              <a:t>, </a:t>
            </a:r>
            <a:r>
              <a:rPr lang="en-US" sz="2000" b="1" dirty="0" smtClean="0">
                <a:solidFill>
                  <a:prstClr val="black"/>
                </a:solidFill>
                <a:latin typeface="Calibri"/>
                <a:cs typeface="+mn-cs"/>
              </a:rPr>
              <a:t>J. </a:t>
            </a:r>
            <a:r>
              <a:rPr lang="en-US" sz="2000" b="1" dirty="0">
                <a:solidFill>
                  <a:prstClr val="black"/>
                </a:solidFill>
                <a:latin typeface="Calibri"/>
                <a:cs typeface="+mn-cs"/>
              </a:rPr>
              <a:t>O. </a:t>
            </a:r>
            <a:r>
              <a:rPr lang="en-US" sz="2000" b="1" dirty="0" smtClean="0">
                <a:solidFill>
                  <a:prstClr val="black"/>
                </a:solidFill>
                <a:latin typeface="Calibri"/>
                <a:cs typeface="+mn-cs"/>
              </a:rPr>
              <a:t>Sofo</a:t>
            </a:r>
            <a:r>
              <a:rPr lang="en-US" sz="2000" b="1" baseline="30000" dirty="0" smtClean="0">
                <a:solidFill>
                  <a:prstClr val="black"/>
                </a:solidFill>
                <a:latin typeface="Calibri"/>
                <a:cs typeface="+mn-cs"/>
              </a:rPr>
              <a:t>4</a:t>
            </a:r>
            <a:r>
              <a:rPr lang="en-US" sz="2000" b="1" dirty="0" smtClean="0">
                <a:solidFill>
                  <a:prstClr val="black"/>
                </a:solidFill>
                <a:latin typeface="Calibri"/>
                <a:cs typeface="+mn-cs"/>
              </a:rPr>
              <a:t>, L. </a:t>
            </a:r>
            <a:r>
              <a:rPr lang="en-US" sz="2000" b="1" dirty="0">
                <a:solidFill>
                  <a:prstClr val="black"/>
                </a:solidFill>
                <a:latin typeface="Calibri"/>
                <a:cs typeface="+mn-cs"/>
              </a:rPr>
              <a:t>F. Allard </a:t>
            </a:r>
            <a:r>
              <a:rPr lang="en-US" sz="2000" b="1" dirty="0" smtClean="0">
                <a:solidFill>
                  <a:prstClr val="black"/>
                </a:solidFill>
                <a:latin typeface="Calibri"/>
                <a:cs typeface="+mn-cs"/>
              </a:rPr>
              <a:t>Jr.</a:t>
            </a:r>
            <a:r>
              <a:rPr lang="en-US" sz="2000" b="1" baseline="30000" dirty="0" smtClean="0">
                <a:solidFill>
                  <a:prstClr val="black"/>
                </a:solidFill>
                <a:latin typeface="Calibri"/>
                <a:cs typeface="+mn-cs"/>
              </a:rPr>
              <a:t>5</a:t>
            </a:r>
            <a:r>
              <a:rPr lang="en-US" sz="2000" b="1" dirty="0" smtClean="0">
                <a:solidFill>
                  <a:prstClr val="black"/>
                </a:solidFill>
                <a:latin typeface="Calibri"/>
                <a:cs typeface="+mn-cs"/>
              </a:rPr>
              <a:t>, and L. </a:t>
            </a:r>
            <a:r>
              <a:rPr lang="en-US" sz="2000" b="1" dirty="0">
                <a:solidFill>
                  <a:prstClr val="black"/>
                </a:solidFill>
                <a:latin typeface="Calibri"/>
                <a:cs typeface="+mn-cs"/>
              </a:rPr>
              <a:t>M. Anovitz</a:t>
            </a:r>
            <a:r>
              <a:rPr lang="en-US" sz="2000" b="1" baseline="30000" dirty="0">
                <a:solidFill>
                  <a:prstClr val="black"/>
                </a:solidFill>
                <a:latin typeface="Calibri"/>
                <a:cs typeface="+mn-cs"/>
              </a:rPr>
              <a:t>1</a:t>
            </a:r>
            <a:endParaRPr lang="en-US" sz="2000" b="1" dirty="0">
              <a:solidFill>
                <a:prstClr val="black"/>
              </a:solidFill>
              <a:latin typeface="Calibri"/>
              <a:cs typeface="+mn-cs"/>
            </a:endParaRPr>
          </a:p>
        </p:txBody>
      </p:sp>
      <p:sp>
        <p:nvSpPr>
          <p:cNvPr id="6" name="Rectangle 5"/>
          <p:cNvSpPr/>
          <p:nvPr/>
        </p:nvSpPr>
        <p:spPr>
          <a:xfrm>
            <a:off x="1524000" y="533400"/>
            <a:ext cx="5867400" cy="2215991"/>
          </a:xfrm>
          <a:prstGeom prst="rect">
            <a:avLst/>
          </a:prstGeom>
        </p:spPr>
        <p:txBody>
          <a:bodyPr wrap="square">
            <a:spAutoFit/>
          </a:bodyPr>
          <a:lstStyle/>
          <a:p>
            <a:pPr algn="ctr"/>
            <a:r>
              <a:rPr lang="en-US" sz="4800" b="1" dirty="0" smtClean="0">
                <a:solidFill>
                  <a:srgbClr val="006C3A"/>
                </a:solidFill>
                <a:latin typeface="Arial Black" pitchFamily="34" charset="0"/>
                <a:cs typeface="Arial" pitchFamily="34" charset="0"/>
              </a:rPr>
              <a:t>Example</a:t>
            </a:r>
          </a:p>
          <a:p>
            <a:pPr algn="ctr"/>
            <a:endParaRPr lang="en-US" b="1" dirty="0">
              <a:solidFill>
                <a:srgbClr val="006C3A"/>
              </a:solidFill>
              <a:latin typeface="Arial Black" pitchFamily="34" charset="0"/>
              <a:cs typeface="Arial" pitchFamily="34" charset="0"/>
            </a:endParaRPr>
          </a:p>
          <a:p>
            <a:pPr algn="ctr"/>
            <a:r>
              <a:rPr lang="en-US" sz="2400" b="1" dirty="0" smtClean="0">
                <a:solidFill>
                  <a:srgbClr val="006C3A"/>
                </a:solidFill>
                <a:latin typeface="Arial Black" pitchFamily="34" charset="0"/>
                <a:cs typeface="Arial" pitchFamily="34" charset="0"/>
              </a:rPr>
              <a:t>Investigation </a:t>
            </a:r>
            <a:r>
              <a:rPr lang="en-US" sz="2400" b="1" dirty="0">
                <a:solidFill>
                  <a:srgbClr val="006C3A"/>
                </a:solidFill>
                <a:latin typeface="Arial Black" pitchFamily="34" charset="0"/>
                <a:cs typeface="Arial" pitchFamily="34" charset="0"/>
              </a:rPr>
              <a:t>of the structure and stability of SnO</a:t>
            </a:r>
            <a:r>
              <a:rPr lang="en-US" sz="2400" b="1" baseline="-25000" dirty="0">
                <a:solidFill>
                  <a:srgbClr val="006C3A"/>
                </a:solidFill>
                <a:latin typeface="Arial Black" pitchFamily="34" charset="0"/>
                <a:cs typeface="Arial" pitchFamily="34" charset="0"/>
              </a:rPr>
              <a:t>2</a:t>
            </a:r>
            <a:r>
              <a:rPr lang="en-US" sz="2400" b="1" dirty="0">
                <a:solidFill>
                  <a:srgbClr val="006C3A"/>
                </a:solidFill>
                <a:latin typeface="Arial Black" pitchFamily="34" charset="0"/>
                <a:cs typeface="Arial" pitchFamily="34" charset="0"/>
              </a:rPr>
              <a:t> </a:t>
            </a:r>
            <a:r>
              <a:rPr lang="en-US" sz="2400" b="1" dirty="0" err="1">
                <a:solidFill>
                  <a:srgbClr val="006C3A"/>
                </a:solidFill>
                <a:latin typeface="Arial Black" pitchFamily="34" charset="0"/>
                <a:cs typeface="Arial" pitchFamily="34" charset="0"/>
              </a:rPr>
              <a:t>nanocrystal</a:t>
            </a:r>
            <a:r>
              <a:rPr lang="en-US" sz="2400" b="1" dirty="0">
                <a:solidFill>
                  <a:srgbClr val="006C3A"/>
                </a:solidFill>
                <a:latin typeface="Arial Black" pitchFamily="34" charset="0"/>
                <a:cs typeface="Arial" pitchFamily="34" charset="0"/>
              </a:rPr>
              <a:t> and its surface-bound water</a:t>
            </a:r>
            <a:endParaRPr lang="en-US" sz="2400" dirty="0"/>
          </a:p>
        </p:txBody>
      </p:sp>
    </p:spTree>
    <p:extLst>
      <p:ext uri="{BB962C8B-B14F-4D97-AF65-F5344CB8AC3E}">
        <p14:creationId xmlns:p14="http://schemas.microsoft.com/office/powerpoint/2010/main" val="1006936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860746" y="228601"/>
            <a:ext cx="2749853"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800" dirty="0" smtClean="0">
                <a:solidFill>
                  <a:srgbClr val="006C3A"/>
                </a:solidFill>
                <a:latin typeface="Arial Black"/>
              </a:rPr>
              <a:t>MD and PDF </a:t>
            </a:r>
            <a:endParaRPr lang="en-US" sz="2800" dirty="0">
              <a:solidFill>
                <a:prstClr val="black"/>
              </a:solidFill>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998" y="228601"/>
            <a:ext cx="5764713" cy="2560320"/>
          </a:xfrm>
          <a:prstGeom prst="rect">
            <a:avLst/>
          </a:prstGeom>
        </p:spPr>
      </p:pic>
      <p:sp>
        <p:nvSpPr>
          <p:cNvPr id="27" name="Content Placeholder 2"/>
          <p:cNvSpPr txBox="1">
            <a:spLocks/>
          </p:cNvSpPr>
          <p:nvPr/>
        </p:nvSpPr>
        <p:spPr>
          <a:xfrm>
            <a:off x="651932" y="421617"/>
            <a:ext cx="2850602" cy="30651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1600" b="1" dirty="0" smtClean="0">
                <a:solidFill>
                  <a:srgbClr val="002060"/>
                </a:solidFill>
                <a:latin typeface="Arial" pitchFamily="34" charset="0"/>
                <a:cs typeface="Arial" pitchFamily="34" charset="0"/>
              </a:rPr>
              <a:t> MD: hydration layer only</a:t>
            </a:r>
          </a:p>
        </p:txBody>
      </p:sp>
      <p:sp>
        <p:nvSpPr>
          <p:cNvPr id="29" name="Rectangle 28"/>
          <p:cNvSpPr/>
          <p:nvPr/>
        </p:nvSpPr>
        <p:spPr>
          <a:xfrm>
            <a:off x="2362200" y="1135891"/>
            <a:ext cx="3352800" cy="276999"/>
          </a:xfrm>
          <a:prstGeom prst="rect">
            <a:avLst/>
          </a:prstGeom>
        </p:spPr>
        <p:txBody>
          <a:bodyPr wrap="square">
            <a:spAutoFit/>
          </a:bodyPr>
          <a:lstStyle/>
          <a:p>
            <a:pPr algn="r" fontAlgn="auto">
              <a:spcBef>
                <a:spcPts val="0"/>
              </a:spcBef>
              <a:spcAft>
                <a:spcPts val="0"/>
              </a:spcAft>
            </a:pPr>
            <a:r>
              <a:rPr lang="en-US" sz="1200" b="1" dirty="0" smtClean="0">
                <a:solidFill>
                  <a:srgbClr val="006600"/>
                </a:solidFill>
                <a:latin typeface="Arial" pitchFamily="34" charset="0"/>
                <a:cs typeface="Arial" pitchFamily="34" charset="0"/>
              </a:rPr>
              <a:t>L</a:t>
            </a:r>
            <a:r>
              <a:rPr lang="en-US" sz="1200" b="1" baseline="-25000" dirty="0" smtClean="0">
                <a:solidFill>
                  <a:srgbClr val="006600"/>
                </a:solidFill>
                <a:latin typeface="Arial" pitchFamily="34" charset="0"/>
                <a:cs typeface="Arial" pitchFamily="34" charset="0"/>
              </a:rPr>
              <a:t>1</a:t>
            </a:r>
            <a:r>
              <a:rPr lang="en-US" sz="1200" b="1" baseline="-25000" dirty="0" smtClean="0">
                <a:solidFill>
                  <a:prstClr val="black"/>
                </a:solidFill>
                <a:latin typeface="Arial" pitchFamily="34" charset="0"/>
                <a:cs typeface="Arial" pitchFamily="34" charset="0"/>
              </a:rPr>
              <a:t> </a:t>
            </a:r>
            <a:r>
              <a:rPr lang="en-US" sz="1200" b="1" dirty="0" smtClean="0">
                <a:solidFill>
                  <a:prstClr val="black"/>
                </a:solidFill>
                <a:latin typeface="Arial" pitchFamily="34" charset="0"/>
                <a:cs typeface="Arial" pitchFamily="34" charset="0"/>
              </a:rPr>
              <a:t>+</a:t>
            </a:r>
            <a:r>
              <a:rPr lang="en-US" sz="1200" b="1" dirty="0" smtClean="0">
                <a:solidFill>
                  <a:srgbClr val="0070C0"/>
                </a:solidFill>
                <a:latin typeface="Arial" pitchFamily="34" charset="0"/>
                <a:cs typeface="Arial" pitchFamily="34" charset="0"/>
              </a:rPr>
              <a:t>L</a:t>
            </a:r>
            <a:r>
              <a:rPr lang="en-US" sz="1200" b="1" baseline="-25000" dirty="0" smtClean="0">
                <a:solidFill>
                  <a:srgbClr val="0070C0"/>
                </a:solidFill>
                <a:latin typeface="Arial" pitchFamily="34" charset="0"/>
                <a:cs typeface="Arial" pitchFamily="34" charset="0"/>
              </a:rPr>
              <a:t>2</a:t>
            </a:r>
            <a:r>
              <a:rPr lang="en-US" sz="1200" b="1" baseline="-25000" dirty="0" smtClean="0">
                <a:solidFill>
                  <a:prstClr val="black"/>
                </a:solidFill>
                <a:latin typeface="Arial" pitchFamily="34" charset="0"/>
                <a:cs typeface="Arial" pitchFamily="34" charset="0"/>
              </a:rPr>
              <a:t> </a:t>
            </a:r>
            <a:r>
              <a:rPr lang="en-US" sz="1200" b="1" dirty="0" smtClean="0">
                <a:solidFill>
                  <a:prstClr val="black"/>
                </a:solidFill>
                <a:latin typeface="Arial" pitchFamily="34" charset="0"/>
                <a:cs typeface="Arial" pitchFamily="34" charset="0"/>
              </a:rPr>
              <a:t>+</a:t>
            </a:r>
            <a:r>
              <a:rPr lang="en-US" sz="1200" b="1" dirty="0" smtClean="0">
                <a:solidFill>
                  <a:srgbClr val="92D050"/>
                </a:solidFill>
                <a:latin typeface="Arial" pitchFamily="34" charset="0"/>
                <a:cs typeface="Arial" pitchFamily="34" charset="0"/>
              </a:rPr>
              <a:t>L</a:t>
            </a:r>
            <a:r>
              <a:rPr lang="en-US" sz="1200" b="1" baseline="-25000" dirty="0" smtClean="0">
                <a:solidFill>
                  <a:srgbClr val="92D050"/>
                </a:solidFill>
                <a:latin typeface="Arial" pitchFamily="34" charset="0"/>
                <a:cs typeface="Arial" pitchFamily="34" charset="0"/>
              </a:rPr>
              <a:t>3 </a:t>
            </a:r>
            <a:r>
              <a:rPr lang="en-US" sz="1200" b="1" dirty="0" smtClean="0">
                <a:solidFill>
                  <a:prstClr val="black"/>
                </a:solidFill>
                <a:latin typeface="Arial" pitchFamily="34" charset="0"/>
                <a:cs typeface="Arial" pitchFamily="34" charset="0"/>
              </a:rPr>
              <a:t>: 41 x 41 x 8 Å</a:t>
            </a:r>
            <a:r>
              <a:rPr lang="en-US" sz="1200" b="1" baseline="30000" dirty="0" smtClean="0">
                <a:solidFill>
                  <a:prstClr val="black"/>
                </a:solidFill>
                <a:latin typeface="Arial" pitchFamily="34" charset="0"/>
                <a:cs typeface="Arial" pitchFamily="34" charset="0"/>
              </a:rPr>
              <a:t>3</a:t>
            </a:r>
            <a:endParaRPr lang="en-US" sz="1200" dirty="0">
              <a:solidFill>
                <a:prstClr val="black"/>
              </a:solidFill>
              <a:latin typeface="Arial" pitchFamily="34" charset="0"/>
              <a:cs typeface="Arial" pitchFamily="34" charset="0"/>
            </a:endParaRPr>
          </a:p>
        </p:txBody>
      </p:sp>
      <p:sp>
        <p:nvSpPr>
          <p:cNvPr id="30" name="Rectangle 29"/>
          <p:cNvSpPr/>
          <p:nvPr/>
        </p:nvSpPr>
        <p:spPr>
          <a:xfrm>
            <a:off x="2362200" y="1494612"/>
            <a:ext cx="3352800" cy="276999"/>
          </a:xfrm>
          <a:prstGeom prst="rect">
            <a:avLst/>
          </a:prstGeom>
        </p:spPr>
        <p:txBody>
          <a:bodyPr wrap="square">
            <a:spAutoFit/>
          </a:bodyPr>
          <a:lstStyle/>
          <a:p>
            <a:pPr algn="r" fontAlgn="auto">
              <a:spcBef>
                <a:spcPts val="0"/>
              </a:spcBef>
              <a:spcAft>
                <a:spcPts val="0"/>
              </a:spcAft>
            </a:pPr>
            <a:r>
              <a:rPr lang="en-US" sz="1200" b="1" dirty="0" smtClean="0">
                <a:solidFill>
                  <a:srgbClr val="006600"/>
                </a:solidFill>
                <a:latin typeface="Arial" pitchFamily="34" charset="0"/>
                <a:cs typeface="Arial" pitchFamily="34" charset="0"/>
              </a:rPr>
              <a:t>L</a:t>
            </a:r>
            <a:r>
              <a:rPr lang="en-US" sz="1200" b="1" baseline="-25000" dirty="0" smtClean="0">
                <a:solidFill>
                  <a:srgbClr val="006600"/>
                </a:solidFill>
                <a:latin typeface="Arial" pitchFamily="34" charset="0"/>
                <a:cs typeface="Arial" pitchFamily="34" charset="0"/>
              </a:rPr>
              <a:t>1</a:t>
            </a:r>
            <a:r>
              <a:rPr lang="en-US" sz="1200" b="1" baseline="-25000" dirty="0" smtClean="0">
                <a:solidFill>
                  <a:prstClr val="black"/>
                </a:solidFill>
                <a:latin typeface="Arial" pitchFamily="34" charset="0"/>
                <a:cs typeface="Arial" pitchFamily="34" charset="0"/>
              </a:rPr>
              <a:t> </a:t>
            </a:r>
            <a:r>
              <a:rPr lang="en-US" sz="1200" b="1" dirty="0" smtClean="0">
                <a:solidFill>
                  <a:prstClr val="black"/>
                </a:solidFill>
                <a:latin typeface="Arial" pitchFamily="34" charset="0"/>
                <a:cs typeface="Arial" pitchFamily="34" charset="0"/>
              </a:rPr>
              <a:t>+</a:t>
            </a:r>
            <a:r>
              <a:rPr lang="en-US" sz="1200" b="1" dirty="0" smtClean="0">
                <a:solidFill>
                  <a:srgbClr val="0070C0"/>
                </a:solidFill>
                <a:latin typeface="Arial" pitchFamily="34" charset="0"/>
                <a:cs typeface="Arial" pitchFamily="34" charset="0"/>
              </a:rPr>
              <a:t>L</a:t>
            </a:r>
            <a:r>
              <a:rPr lang="en-US" sz="1200" b="1" baseline="-25000" dirty="0" smtClean="0">
                <a:solidFill>
                  <a:srgbClr val="0070C0"/>
                </a:solidFill>
                <a:latin typeface="Arial" pitchFamily="34" charset="0"/>
                <a:cs typeface="Arial" pitchFamily="34" charset="0"/>
              </a:rPr>
              <a:t>2</a:t>
            </a:r>
            <a:r>
              <a:rPr lang="en-US" sz="1200" b="1" baseline="-25000" dirty="0" smtClean="0">
                <a:solidFill>
                  <a:prstClr val="black"/>
                </a:solidFill>
                <a:latin typeface="Arial" pitchFamily="34" charset="0"/>
                <a:cs typeface="Arial" pitchFamily="34" charset="0"/>
              </a:rPr>
              <a:t> </a:t>
            </a:r>
            <a:r>
              <a:rPr lang="en-US" sz="1200" b="1" dirty="0" smtClean="0">
                <a:solidFill>
                  <a:prstClr val="black"/>
                </a:solidFill>
                <a:latin typeface="Arial" pitchFamily="34" charset="0"/>
                <a:cs typeface="Arial" pitchFamily="34" charset="0"/>
              </a:rPr>
              <a:t>: 41 x 41 x 6 Å</a:t>
            </a:r>
            <a:r>
              <a:rPr lang="en-US" sz="1200" b="1" baseline="30000" dirty="0" smtClean="0">
                <a:solidFill>
                  <a:prstClr val="black"/>
                </a:solidFill>
                <a:latin typeface="Arial" pitchFamily="34" charset="0"/>
                <a:cs typeface="Arial" pitchFamily="34" charset="0"/>
              </a:rPr>
              <a:t>3</a:t>
            </a:r>
            <a:endParaRPr lang="en-US" sz="1200" dirty="0">
              <a:solidFill>
                <a:prstClr val="black"/>
              </a:solidFill>
              <a:latin typeface="Arial" pitchFamily="34" charset="0"/>
              <a:cs typeface="Arial" pitchFamily="34" charset="0"/>
            </a:endParaRPr>
          </a:p>
        </p:txBody>
      </p:sp>
      <p:sp>
        <p:nvSpPr>
          <p:cNvPr id="31" name="Rectangle 30"/>
          <p:cNvSpPr/>
          <p:nvPr/>
        </p:nvSpPr>
        <p:spPr>
          <a:xfrm>
            <a:off x="2362200" y="1848556"/>
            <a:ext cx="3352800" cy="276999"/>
          </a:xfrm>
          <a:prstGeom prst="rect">
            <a:avLst/>
          </a:prstGeom>
        </p:spPr>
        <p:txBody>
          <a:bodyPr wrap="square">
            <a:spAutoFit/>
          </a:bodyPr>
          <a:lstStyle/>
          <a:p>
            <a:pPr algn="r" fontAlgn="auto">
              <a:spcBef>
                <a:spcPts val="0"/>
              </a:spcBef>
              <a:spcAft>
                <a:spcPts val="0"/>
              </a:spcAft>
            </a:pPr>
            <a:r>
              <a:rPr lang="en-US" sz="1200" b="1" dirty="0" smtClean="0">
                <a:solidFill>
                  <a:srgbClr val="006600"/>
                </a:solidFill>
                <a:latin typeface="Arial" pitchFamily="34" charset="0"/>
                <a:cs typeface="Arial" pitchFamily="34" charset="0"/>
              </a:rPr>
              <a:t>L</a:t>
            </a:r>
            <a:r>
              <a:rPr lang="en-US" sz="1200" b="1" baseline="-25000" dirty="0" smtClean="0">
                <a:solidFill>
                  <a:srgbClr val="006600"/>
                </a:solidFill>
                <a:latin typeface="Arial" pitchFamily="34" charset="0"/>
                <a:cs typeface="Arial" pitchFamily="34" charset="0"/>
              </a:rPr>
              <a:t>1 </a:t>
            </a:r>
            <a:r>
              <a:rPr lang="en-US" sz="1200" b="1" dirty="0" smtClean="0">
                <a:solidFill>
                  <a:prstClr val="black"/>
                </a:solidFill>
                <a:latin typeface="Arial" pitchFamily="34" charset="0"/>
                <a:cs typeface="Arial" pitchFamily="34" charset="0"/>
              </a:rPr>
              <a:t>: 41 x 41 x 2.5 Å</a:t>
            </a:r>
            <a:r>
              <a:rPr lang="en-US" sz="1200" b="1" baseline="30000" dirty="0" smtClean="0">
                <a:solidFill>
                  <a:prstClr val="black"/>
                </a:solidFill>
                <a:latin typeface="Arial" pitchFamily="34" charset="0"/>
                <a:cs typeface="Arial" pitchFamily="34" charset="0"/>
              </a:rPr>
              <a:t>3</a:t>
            </a:r>
            <a:endParaRPr lang="en-US" sz="1200" dirty="0">
              <a:solidFill>
                <a:prstClr val="black"/>
              </a:solidFill>
              <a:latin typeface="Arial" pitchFamily="34" charset="0"/>
              <a:cs typeface="Arial" pitchFamily="34" charset="0"/>
            </a:endParaRPr>
          </a:p>
        </p:txBody>
      </p:sp>
      <p:sp>
        <p:nvSpPr>
          <p:cNvPr id="35" name="Rectangle 34"/>
          <p:cNvSpPr>
            <a:spLocks noChangeArrowheads="1"/>
          </p:cNvSpPr>
          <p:nvPr/>
        </p:nvSpPr>
        <p:spPr bwMode="auto">
          <a:xfrm>
            <a:off x="5946423" y="838200"/>
            <a:ext cx="3045178" cy="2512883"/>
          </a:xfrm>
          <a:prstGeom prst="rect">
            <a:avLst/>
          </a:prstGeom>
          <a:noFill/>
          <a:ln>
            <a:noFill/>
          </a:ln>
          <a:effectLst/>
          <a:extLst/>
        </p:spPr>
        <p:txBody>
          <a:bodyPr/>
          <a:lstStyle/>
          <a:p>
            <a:pPr fontAlgn="auto">
              <a:spcBef>
                <a:spcPts val="480"/>
              </a:spcBef>
              <a:spcAft>
                <a:spcPts val="0"/>
              </a:spcAft>
            </a:pPr>
            <a:r>
              <a:rPr lang="en-US" sz="1600" b="1" dirty="0" smtClean="0">
                <a:solidFill>
                  <a:srgbClr val="0070C0"/>
                </a:solidFill>
                <a:latin typeface="Arial" pitchFamily="34" charset="0"/>
                <a:cs typeface="Arial" pitchFamily="34" charset="0"/>
              </a:rPr>
              <a:t>PDF for </a:t>
            </a:r>
            <a:r>
              <a:rPr lang="en-US" sz="1600" b="1" dirty="0" err="1" smtClean="0">
                <a:solidFill>
                  <a:srgbClr val="0070C0"/>
                </a:solidFill>
                <a:latin typeface="Arial" pitchFamily="34" charset="0"/>
                <a:cs typeface="Arial" pitchFamily="34" charset="0"/>
              </a:rPr>
              <a:t>nonhydroxylated</a:t>
            </a:r>
            <a:r>
              <a:rPr lang="en-US" sz="1600" b="1" dirty="0" smtClean="0">
                <a:solidFill>
                  <a:srgbClr val="0070C0"/>
                </a:solidFill>
                <a:latin typeface="Arial" pitchFamily="34" charset="0"/>
                <a:cs typeface="Arial" pitchFamily="34" charset="0"/>
              </a:rPr>
              <a:t>  and </a:t>
            </a:r>
            <a:r>
              <a:rPr lang="en-US" sz="1600" b="1" dirty="0" err="1" smtClean="0">
                <a:solidFill>
                  <a:srgbClr val="0070C0"/>
                </a:solidFill>
                <a:latin typeface="Arial" pitchFamily="34" charset="0"/>
                <a:cs typeface="Arial" pitchFamily="34" charset="0"/>
              </a:rPr>
              <a:t>hydroxylated</a:t>
            </a:r>
            <a:r>
              <a:rPr lang="en-US" sz="1600" b="1" dirty="0" smtClean="0">
                <a:solidFill>
                  <a:srgbClr val="0070C0"/>
                </a:solidFill>
                <a:latin typeface="Arial" pitchFamily="34" charset="0"/>
                <a:cs typeface="Arial" pitchFamily="34" charset="0"/>
              </a:rPr>
              <a:t>  models:</a:t>
            </a:r>
          </a:p>
          <a:p>
            <a:pPr fontAlgn="auto">
              <a:spcBef>
                <a:spcPts val="480"/>
              </a:spcBef>
              <a:spcAft>
                <a:spcPts val="0"/>
              </a:spcAft>
            </a:pPr>
            <a:r>
              <a:rPr lang="en-US" sz="1400" dirty="0" smtClean="0">
                <a:solidFill>
                  <a:prstClr val="black"/>
                </a:solidFill>
                <a:latin typeface="Arial" pitchFamily="34" charset="0"/>
                <a:cs typeface="Arial" pitchFamily="34" charset="0"/>
              </a:rPr>
              <a:t>Box size: 41 x 41 x 23 Å</a:t>
            </a:r>
            <a:r>
              <a:rPr lang="en-US" sz="1400" baseline="30000" dirty="0" smtClean="0">
                <a:solidFill>
                  <a:prstClr val="black"/>
                </a:solidFill>
                <a:latin typeface="Arial" pitchFamily="34" charset="0"/>
                <a:cs typeface="Arial" pitchFamily="34" charset="0"/>
              </a:rPr>
              <a:t>3</a:t>
            </a:r>
            <a:r>
              <a:rPr lang="en-US" sz="1400" dirty="0" smtClean="0">
                <a:solidFill>
                  <a:prstClr val="black"/>
                </a:solidFill>
                <a:latin typeface="Arial" pitchFamily="34" charset="0"/>
                <a:cs typeface="Arial" pitchFamily="34" charset="0"/>
              </a:rPr>
              <a:t> ;</a:t>
            </a:r>
            <a:r>
              <a:rPr lang="en-US" sz="1400" dirty="0">
                <a:solidFill>
                  <a:prstClr val="black"/>
                </a:solidFill>
                <a:latin typeface="Arial" pitchFamily="34" charset="0"/>
                <a:cs typeface="Arial" pitchFamily="34" charset="0"/>
              </a:rPr>
              <a:t> </a:t>
            </a:r>
            <a:r>
              <a:rPr lang="en-US" sz="1400" dirty="0" smtClean="0">
                <a:solidFill>
                  <a:prstClr val="black"/>
                </a:solidFill>
                <a:latin typeface="Arial" pitchFamily="34" charset="0"/>
                <a:cs typeface="Arial" pitchFamily="34" charset="0"/>
              </a:rPr>
              <a:t>2592 atoms; </a:t>
            </a:r>
            <a:r>
              <a:rPr lang="en-US" sz="1400" u="sng" dirty="0" smtClean="0">
                <a:solidFill>
                  <a:prstClr val="black"/>
                </a:solidFill>
                <a:latin typeface="Arial" pitchFamily="34" charset="0"/>
                <a:cs typeface="Arial" pitchFamily="34" charset="0"/>
              </a:rPr>
              <a:t># density = 0.068 Å</a:t>
            </a:r>
            <a:r>
              <a:rPr lang="en-US" sz="1400" u="sng" baseline="30000" dirty="0" smtClean="0">
                <a:solidFill>
                  <a:prstClr val="black"/>
                </a:solidFill>
                <a:latin typeface="Arial" pitchFamily="34" charset="0"/>
                <a:cs typeface="Arial" pitchFamily="34" charset="0"/>
              </a:rPr>
              <a:t>-3</a:t>
            </a:r>
            <a:r>
              <a:rPr lang="en-US" sz="1400" dirty="0" smtClean="0">
                <a:solidFill>
                  <a:prstClr val="black"/>
                </a:solidFill>
                <a:latin typeface="Arial" pitchFamily="34" charset="0"/>
                <a:cs typeface="Arial" pitchFamily="34" charset="0"/>
              </a:rPr>
              <a:t>; </a:t>
            </a:r>
            <a:br>
              <a:rPr lang="en-US" sz="1400" dirty="0" smtClean="0">
                <a:solidFill>
                  <a:prstClr val="black"/>
                </a:solidFill>
                <a:latin typeface="Arial" pitchFamily="34" charset="0"/>
                <a:cs typeface="Arial" pitchFamily="34" charset="0"/>
              </a:rPr>
            </a:br>
            <a:r>
              <a:rPr lang="en-US" sz="1400" dirty="0" err="1" smtClean="0">
                <a:solidFill>
                  <a:prstClr val="black"/>
                </a:solidFill>
                <a:latin typeface="Arial" pitchFamily="34" charset="0"/>
                <a:cs typeface="Arial" pitchFamily="34" charset="0"/>
              </a:rPr>
              <a:t>U</a:t>
            </a:r>
            <a:r>
              <a:rPr lang="en-US" sz="1400" baseline="-25000" dirty="0" err="1" smtClean="0">
                <a:solidFill>
                  <a:prstClr val="black"/>
                </a:solidFill>
                <a:latin typeface="Arial" pitchFamily="34" charset="0"/>
                <a:cs typeface="Arial" pitchFamily="34" charset="0"/>
              </a:rPr>
              <a:t>iso</a:t>
            </a:r>
            <a:r>
              <a:rPr lang="en-US" sz="1400" dirty="0" smtClean="0">
                <a:solidFill>
                  <a:prstClr val="black"/>
                </a:solidFill>
                <a:latin typeface="Arial" pitchFamily="34" charset="0"/>
                <a:cs typeface="Arial" pitchFamily="34" charset="0"/>
              </a:rPr>
              <a:t> = 0.003 Å</a:t>
            </a:r>
            <a:r>
              <a:rPr lang="en-US" sz="1400" baseline="30000" dirty="0" smtClean="0">
                <a:solidFill>
                  <a:prstClr val="black"/>
                </a:solidFill>
                <a:latin typeface="Arial" pitchFamily="34" charset="0"/>
                <a:cs typeface="Arial" pitchFamily="34" charset="0"/>
              </a:rPr>
              <a:t>2</a:t>
            </a:r>
            <a:r>
              <a:rPr lang="en-US" sz="1400" dirty="0" smtClean="0">
                <a:solidFill>
                  <a:prstClr val="black"/>
                </a:solidFill>
                <a:latin typeface="Arial" pitchFamily="34" charset="0"/>
                <a:cs typeface="Arial" pitchFamily="34" charset="0"/>
              </a:rPr>
              <a:t>;</a:t>
            </a:r>
            <a:endParaRPr lang="en-US" sz="1400" dirty="0">
              <a:solidFill>
                <a:prstClr val="black"/>
              </a:solidFill>
              <a:latin typeface="Arial" pitchFamily="34" charset="0"/>
              <a:cs typeface="Arial" pitchFamily="34" charset="0"/>
              <a:sym typeface="Wingdings 3"/>
            </a:endParaRPr>
          </a:p>
          <a:p>
            <a:pPr fontAlgn="auto">
              <a:spcBef>
                <a:spcPts val="480"/>
              </a:spcBef>
              <a:spcAft>
                <a:spcPts val="0"/>
              </a:spcAft>
            </a:pPr>
            <a:endParaRPr lang="en-US" sz="500" dirty="0" smtClean="0">
              <a:solidFill>
                <a:prstClr val="black"/>
              </a:solidFill>
              <a:latin typeface="Arial" pitchFamily="34" charset="0"/>
              <a:cs typeface="Arial" pitchFamily="34" charset="0"/>
              <a:sym typeface="Wingdings 3"/>
            </a:endParaRPr>
          </a:p>
          <a:p>
            <a:pPr fontAlgn="auto">
              <a:spcBef>
                <a:spcPts val="480"/>
              </a:spcBef>
              <a:spcAft>
                <a:spcPts val="0"/>
              </a:spcAft>
            </a:pPr>
            <a:r>
              <a:rPr lang="en-US" sz="1400" dirty="0" smtClean="0">
                <a:solidFill>
                  <a:prstClr val="black"/>
                </a:solidFill>
                <a:latin typeface="Arial" pitchFamily="34" charset="0"/>
                <a:cs typeface="Arial" pitchFamily="34" charset="0"/>
                <a:sym typeface="Wingdings 3"/>
              </a:rPr>
              <a:t>1</a:t>
            </a:r>
            <a:r>
              <a:rPr lang="en-US" sz="1400" baseline="30000" dirty="0" smtClean="0">
                <a:solidFill>
                  <a:prstClr val="black"/>
                </a:solidFill>
                <a:latin typeface="Arial" pitchFamily="34" charset="0"/>
                <a:cs typeface="Arial" pitchFamily="34" charset="0"/>
                <a:sym typeface="Wingdings 3"/>
              </a:rPr>
              <a:t>st</a:t>
            </a:r>
            <a:r>
              <a:rPr lang="en-US" sz="1400" dirty="0" smtClean="0">
                <a:solidFill>
                  <a:prstClr val="black"/>
                </a:solidFill>
                <a:latin typeface="Arial" pitchFamily="34" charset="0"/>
                <a:cs typeface="Arial" pitchFamily="34" charset="0"/>
                <a:sym typeface="Wingdings 3"/>
              </a:rPr>
              <a:t> </a:t>
            </a:r>
            <a:r>
              <a:rPr lang="en-US" sz="1400" dirty="0" err="1" smtClean="0">
                <a:solidFill>
                  <a:prstClr val="black"/>
                </a:solidFill>
                <a:latin typeface="Arial" pitchFamily="34" charset="0"/>
                <a:cs typeface="Arial" pitchFamily="34" charset="0"/>
                <a:sym typeface="Wingdings 3"/>
              </a:rPr>
              <a:t>coord</a:t>
            </a:r>
            <a:r>
              <a:rPr lang="en-US" sz="1400" dirty="0" smtClean="0">
                <a:solidFill>
                  <a:prstClr val="black"/>
                </a:solidFill>
                <a:latin typeface="Arial" pitchFamily="34" charset="0"/>
                <a:cs typeface="Arial" pitchFamily="34" charset="0"/>
                <a:sym typeface="Wingdings 3"/>
              </a:rPr>
              <a:t>. shell - 1:O-D; 2:D-D; 3:Sn-O; 4/5/6:O-O and </a:t>
            </a:r>
            <a:r>
              <a:rPr lang="en-US" sz="1400" dirty="0" err="1" smtClean="0">
                <a:solidFill>
                  <a:prstClr val="black"/>
                </a:solidFill>
                <a:latin typeface="Arial" pitchFamily="34" charset="0"/>
                <a:cs typeface="Arial" pitchFamily="34" charset="0"/>
                <a:sym typeface="Wingdings 3"/>
              </a:rPr>
              <a:t>Sn-Sn</a:t>
            </a:r>
            <a:r>
              <a:rPr lang="en-US" sz="1400" dirty="0" smtClean="0">
                <a:solidFill>
                  <a:prstClr val="black"/>
                </a:solidFill>
                <a:latin typeface="Arial" pitchFamily="34" charset="0"/>
                <a:cs typeface="Arial" pitchFamily="34" charset="0"/>
                <a:sym typeface="Wingdings 3"/>
              </a:rPr>
              <a:t> (</a:t>
            </a:r>
            <a:r>
              <a:rPr lang="en-US" sz="1400" i="1" dirty="0" smtClean="0">
                <a:solidFill>
                  <a:prstClr val="black"/>
                </a:solidFill>
                <a:latin typeface="Arial" pitchFamily="34" charset="0"/>
                <a:cs typeface="Arial" pitchFamily="34" charset="0"/>
                <a:sym typeface="Wingdings 3"/>
              </a:rPr>
              <a:t>c</a:t>
            </a:r>
            <a:r>
              <a:rPr lang="en-US" sz="1400" dirty="0" smtClean="0">
                <a:solidFill>
                  <a:prstClr val="black"/>
                </a:solidFill>
                <a:latin typeface="Arial" pitchFamily="34" charset="0"/>
                <a:cs typeface="Arial" pitchFamily="34" charset="0"/>
                <a:sym typeface="Wingdings 3"/>
              </a:rPr>
              <a:t> axis);</a:t>
            </a:r>
            <a:br>
              <a:rPr lang="en-US" sz="1400" dirty="0" smtClean="0">
                <a:solidFill>
                  <a:prstClr val="black"/>
                </a:solidFill>
                <a:latin typeface="Arial" pitchFamily="34" charset="0"/>
                <a:cs typeface="Arial" pitchFamily="34" charset="0"/>
                <a:sym typeface="Wingdings 3"/>
              </a:rPr>
            </a:br>
            <a:endParaRPr lang="en-US" sz="500" dirty="0" smtClean="0">
              <a:solidFill>
                <a:prstClr val="black"/>
              </a:solidFill>
              <a:latin typeface="Arial" pitchFamily="34" charset="0"/>
              <a:cs typeface="Arial" pitchFamily="34" charset="0"/>
              <a:sym typeface="Wingdings 3"/>
            </a:endParaRPr>
          </a:p>
          <a:p>
            <a:pPr fontAlgn="auto">
              <a:spcBef>
                <a:spcPts val="480"/>
              </a:spcBef>
              <a:spcAft>
                <a:spcPts val="0"/>
              </a:spcAft>
            </a:pPr>
            <a:r>
              <a:rPr lang="en-US" sz="1400" dirty="0" smtClean="0">
                <a:solidFill>
                  <a:prstClr val="black"/>
                </a:solidFill>
                <a:latin typeface="Arial" pitchFamily="34" charset="0"/>
                <a:cs typeface="Arial" pitchFamily="34" charset="0"/>
                <a:sym typeface="Wingdings 3"/>
              </a:rPr>
              <a:t>2</a:t>
            </a:r>
            <a:r>
              <a:rPr lang="en-US" sz="1400" baseline="30000" dirty="0" smtClean="0">
                <a:solidFill>
                  <a:prstClr val="black"/>
                </a:solidFill>
                <a:latin typeface="Arial" pitchFamily="34" charset="0"/>
                <a:cs typeface="Arial" pitchFamily="34" charset="0"/>
                <a:sym typeface="Wingdings 3"/>
              </a:rPr>
              <a:t>nd</a:t>
            </a:r>
            <a:r>
              <a:rPr lang="en-US" sz="1400" dirty="0" smtClean="0">
                <a:solidFill>
                  <a:prstClr val="black"/>
                </a:solidFill>
                <a:latin typeface="Arial" pitchFamily="34" charset="0"/>
                <a:cs typeface="Arial" pitchFamily="34" charset="0"/>
                <a:sym typeface="Wingdings 3"/>
              </a:rPr>
              <a:t> </a:t>
            </a:r>
            <a:r>
              <a:rPr lang="en-US" sz="1400" dirty="0" err="1" smtClean="0">
                <a:solidFill>
                  <a:prstClr val="black"/>
                </a:solidFill>
                <a:latin typeface="Arial" pitchFamily="34" charset="0"/>
                <a:cs typeface="Arial" pitchFamily="34" charset="0"/>
                <a:sym typeface="Wingdings 3"/>
              </a:rPr>
              <a:t>coord</a:t>
            </a:r>
            <a:r>
              <a:rPr lang="en-US" sz="1400" dirty="0" smtClean="0">
                <a:solidFill>
                  <a:prstClr val="black"/>
                </a:solidFill>
                <a:latin typeface="Arial" pitchFamily="34" charset="0"/>
                <a:cs typeface="Arial" pitchFamily="34" charset="0"/>
                <a:sym typeface="Wingdings 3"/>
              </a:rPr>
              <a:t>. shell - 7/8:Sn-Sn, </a:t>
            </a:r>
            <a:r>
              <a:rPr lang="en-US" sz="1400" dirty="0" err="1" smtClean="0">
                <a:solidFill>
                  <a:prstClr val="black"/>
                </a:solidFill>
                <a:latin typeface="Arial" pitchFamily="34" charset="0"/>
                <a:cs typeface="Arial" pitchFamily="34" charset="0"/>
                <a:sym typeface="Wingdings 3"/>
              </a:rPr>
              <a:t>Sn</a:t>
            </a:r>
            <a:r>
              <a:rPr lang="en-US" sz="1400" dirty="0" smtClean="0">
                <a:solidFill>
                  <a:prstClr val="black"/>
                </a:solidFill>
                <a:latin typeface="Arial" pitchFamily="34" charset="0"/>
                <a:cs typeface="Arial" pitchFamily="34" charset="0"/>
                <a:sym typeface="Wingdings 3"/>
              </a:rPr>
              <a:t>-O, and O-O; 9: </a:t>
            </a:r>
            <a:r>
              <a:rPr lang="en-US" sz="1400" dirty="0" err="1" smtClean="0">
                <a:solidFill>
                  <a:prstClr val="black"/>
                </a:solidFill>
                <a:latin typeface="Arial" pitchFamily="34" charset="0"/>
                <a:cs typeface="Arial" pitchFamily="34" charset="0"/>
                <a:sym typeface="Wingdings 3"/>
              </a:rPr>
              <a:t>Sn-Sn</a:t>
            </a:r>
            <a:r>
              <a:rPr lang="en-US" sz="1400" dirty="0" smtClean="0">
                <a:solidFill>
                  <a:prstClr val="black"/>
                </a:solidFill>
                <a:latin typeface="Arial" pitchFamily="34" charset="0"/>
                <a:cs typeface="Arial" pitchFamily="34" charset="0"/>
                <a:sym typeface="Wingdings 3"/>
              </a:rPr>
              <a:t> (</a:t>
            </a:r>
            <a:r>
              <a:rPr lang="en-US" sz="1400" i="1" dirty="0" smtClean="0">
                <a:solidFill>
                  <a:prstClr val="black"/>
                </a:solidFill>
                <a:latin typeface="Arial" pitchFamily="34" charset="0"/>
                <a:cs typeface="Arial" pitchFamily="34" charset="0"/>
                <a:sym typeface="Wingdings 3"/>
              </a:rPr>
              <a:t>a</a:t>
            </a:r>
            <a:r>
              <a:rPr lang="en-US" sz="1400" dirty="0" smtClean="0">
                <a:solidFill>
                  <a:prstClr val="black"/>
                </a:solidFill>
                <a:latin typeface="Arial" pitchFamily="34" charset="0"/>
                <a:cs typeface="Arial" pitchFamily="34" charset="0"/>
                <a:sym typeface="Wingdings 3"/>
              </a:rPr>
              <a:t> and </a:t>
            </a:r>
            <a:r>
              <a:rPr lang="en-US" sz="1400" i="1" dirty="0" smtClean="0">
                <a:solidFill>
                  <a:prstClr val="black"/>
                </a:solidFill>
                <a:latin typeface="Arial" pitchFamily="34" charset="0"/>
                <a:cs typeface="Arial" pitchFamily="34" charset="0"/>
                <a:sym typeface="Wingdings 3"/>
              </a:rPr>
              <a:t>b</a:t>
            </a:r>
            <a:r>
              <a:rPr lang="en-US" sz="1400" dirty="0" smtClean="0">
                <a:solidFill>
                  <a:prstClr val="black"/>
                </a:solidFill>
                <a:latin typeface="Arial" pitchFamily="34" charset="0"/>
                <a:cs typeface="Arial" pitchFamily="34" charset="0"/>
                <a:sym typeface="Wingdings 3"/>
              </a:rPr>
              <a:t> axes)</a:t>
            </a:r>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31437"/>
          <a:stretch/>
        </p:blipFill>
        <p:spPr>
          <a:xfrm>
            <a:off x="194409" y="2540000"/>
            <a:ext cx="5764713" cy="1755422"/>
          </a:xfrm>
          <a:prstGeom prst="rect">
            <a:avLst/>
          </a:prstGeom>
        </p:spPr>
      </p:pic>
      <p:sp>
        <p:nvSpPr>
          <p:cNvPr id="26" name="Content Placeholder 2"/>
          <p:cNvSpPr txBox="1">
            <a:spLocks/>
          </p:cNvSpPr>
          <p:nvPr/>
        </p:nvSpPr>
        <p:spPr>
          <a:xfrm>
            <a:off x="664633" y="2540000"/>
            <a:ext cx="3754967" cy="32737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500" b="1" dirty="0" smtClean="0">
                <a:solidFill>
                  <a:srgbClr val="002060"/>
                </a:solidFill>
                <a:latin typeface="Arial" pitchFamily="34" charset="0"/>
                <a:cs typeface="Arial" pitchFamily="34" charset="0"/>
              </a:rPr>
              <a:t>MD: SnO</a:t>
            </a:r>
            <a:r>
              <a:rPr lang="en-US" sz="1500" b="1" baseline="-25000" dirty="0" smtClean="0">
                <a:solidFill>
                  <a:srgbClr val="002060"/>
                </a:solidFill>
                <a:latin typeface="Arial" pitchFamily="34" charset="0"/>
                <a:cs typeface="Arial" pitchFamily="34" charset="0"/>
              </a:rPr>
              <a:t>2</a:t>
            </a:r>
            <a:r>
              <a:rPr lang="en-US" sz="1500" b="1" dirty="0" smtClean="0">
                <a:solidFill>
                  <a:srgbClr val="002060"/>
                </a:solidFill>
                <a:latin typeface="Arial" pitchFamily="34" charset="0"/>
                <a:cs typeface="Arial" pitchFamily="34" charset="0"/>
              </a:rPr>
              <a:t> + hyd. layer (</a:t>
            </a:r>
            <a:r>
              <a:rPr lang="en-US" sz="1500" b="1" dirty="0" err="1" smtClean="0">
                <a:solidFill>
                  <a:srgbClr val="002060"/>
                </a:solidFill>
                <a:latin typeface="Arial" pitchFamily="34" charset="0"/>
                <a:cs typeface="Arial" pitchFamily="34" charset="0"/>
              </a:rPr>
              <a:t>hydroxlated</a:t>
            </a:r>
            <a:r>
              <a:rPr lang="en-US" sz="1500" b="1" dirty="0" smtClean="0">
                <a:solidFill>
                  <a:srgbClr val="002060"/>
                </a:solidFill>
                <a:latin typeface="Arial" pitchFamily="34" charset="0"/>
                <a:cs typeface="Arial" pitchFamily="34" charset="0"/>
              </a:rPr>
              <a:t> model)</a:t>
            </a:r>
          </a:p>
        </p:txBody>
      </p:sp>
      <p:sp>
        <p:nvSpPr>
          <p:cNvPr id="34" name="Text Box 31"/>
          <p:cNvSpPr txBox="1">
            <a:spLocks noChangeArrowheads="1"/>
          </p:cNvSpPr>
          <p:nvPr/>
        </p:nvSpPr>
        <p:spPr bwMode="auto">
          <a:xfrm rot="536186">
            <a:off x="2548568" y="3652636"/>
            <a:ext cx="573024"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srgbClr val="F79646">
                    <a:lumMod val="50000"/>
                  </a:srgbClr>
                </a:solidFill>
                <a:latin typeface="Arial Narrow" pitchFamily="34" charset="0"/>
                <a:cs typeface="Arial" pitchFamily="34" charset="0"/>
              </a:rPr>
              <a:t>0.068</a:t>
            </a:r>
            <a:endParaRPr lang="en-US" sz="1200" b="1" dirty="0">
              <a:solidFill>
                <a:srgbClr val="F79646">
                  <a:lumMod val="50000"/>
                </a:srgbClr>
              </a:solidFill>
              <a:latin typeface="Arial Narrow" pitchFamily="34" charset="0"/>
              <a:cs typeface="Arial" pitchFamily="34" charset="0"/>
            </a:endParaRPr>
          </a:p>
        </p:txBody>
      </p:sp>
      <p:sp>
        <p:nvSpPr>
          <p:cNvPr id="37" name="Text Box 31"/>
          <p:cNvSpPr txBox="1">
            <a:spLocks noChangeArrowheads="1"/>
          </p:cNvSpPr>
          <p:nvPr/>
        </p:nvSpPr>
        <p:spPr bwMode="auto">
          <a:xfrm>
            <a:off x="980722" y="3132940"/>
            <a:ext cx="573024" cy="24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prstClr val="black"/>
                </a:solidFill>
                <a:latin typeface="Arial" pitchFamily="34" charset="0"/>
                <a:cs typeface="Arial" pitchFamily="34" charset="0"/>
              </a:rPr>
              <a:t>2</a:t>
            </a:r>
            <a:endParaRPr lang="en-US" sz="1200" b="1" dirty="0">
              <a:solidFill>
                <a:prstClr val="black"/>
              </a:solidFill>
              <a:latin typeface="Arial" pitchFamily="34" charset="0"/>
              <a:cs typeface="Arial" pitchFamily="34" charset="0"/>
            </a:endParaRPr>
          </a:p>
        </p:txBody>
      </p:sp>
      <p:sp>
        <p:nvSpPr>
          <p:cNvPr id="45" name="Text Box 31"/>
          <p:cNvSpPr txBox="1">
            <a:spLocks noChangeArrowheads="1"/>
          </p:cNvSpPr>
          <p:nvPr/>
        </p:nvSpPr>
        <p:spPr bwMode="auto">
          <a:xfrm>
            <a:off x="633589" y="2891460"/>
            <a:ext cx="573024"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a:solidFill>
                  <a:prstClr val="black"/>
                </a:solidFill>
                <a:latin typeface="Arial" pitchFamily="34" charset="0"/>
                <a:cs typeface="Arial" pitchFamily="34" charset="0"/>
              </a:rPr>
              <a:t>1</a:t>
            </a:r>
          </a:p>
        </p:txBody>
      </p:sp>
      <p:pic>
        <p:nvPicPr>
          <p:cNvPr id="17" name="Picture 1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961" y="3849106"/>
            <a:ext cx="5764713" cy="2560320"/>
          </a:xfrm>
          <a:prstGeom prst="rect">
            <a:avLst/>
          </a:prstGeom>
        </p:spPr>
      </p:pic>
      <p:sp>
        <p:nvSpPr>
          <p:cNvPr id="25" name="Content Placeholder 2"/>
          <p:cNvSpPr>
            <a:spLocks noGrp="1"/>
          </p:cNvSpPr>
          <p:nvPr>
            <p:ph idx="1"/>
          </p:nvPr>
        </p:nvSpPr>
        <p:spPr>
          <a:xfrm>
            <a:off x="651933" y="4158027"/>
            <a:ext cx="1443510" cy="306517"/>
          </a:xfrm>
        </p:spPr>
        <p:txBody>
          <a:bodyPr>
            <a:normAutofit fontScale="85000" lnSpcReduction="10000"/>
          </a:bodyPr>
          <a:lstStyle/>
          <a:p>
            <a:pPr marL="0" indent="0">
              <a:buNone/>
            </a:pPr>
            <a:r>
              <a:rPr lang="en-US" sz="1600" b="1" dirty="0" smtClean="0">
                <a:solidFill>
                  <a:srgbClr val="002060"/>
                </a:solidFill>
                <a:latin typeface="Arial" pitchFamily="34" charset="0"/>
                <a:cs typeface="Arial" pitchFamily="34" charset="0"/>
              </a:rPr>
              <a:t>Observed PDF</a:t>
            </a:r>
          </a:p>
        </p:txBody>
      </p:sp>
      <p:sp>
        <p:nvSpPr>
          <p:cNvPr id="32" name="Text Box 31"/>
          <p:cNvSpPr txBox="1">
            <a:spLocks noChangeArrowheads="1"/>
          </p:cNvSpPr>
          <p:nvPr/>
        </p:nvSpPr>
        <p:spPr bwMode="auto">
          <a:xfrm rot="536186">
            <a:off x="3187342" y="5685166"/>
            <a:ext cx="573024"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srgbClr val="F79646">
                    <a:lumMod val="50000"/>
                  </a:srgbClr>
                </a:solidFill>
                <a:latin typeface="Arial Narrow" pitchFamily="34" charset="0"/>
                <a:cs typeface="Arial" pitchFamily="34" charset="0"/>
              </a:rPr>
              <a:t>0.068</a:t>
            </a:r>
            <a:endParaRPr lang="en-US" sz="1200" b="1" dirty="0">
              <a:solidFill>
                <a:srgbClr val="F79646">
                  <a:lumMod val="50000"/>
                </a:srgbClr>
              </a:solidFill>
              <a:latin typeface="Arial Narrow" pitchFamily="34" charset="0"/>
              <a:cs typeface="Arial" pitchFamily="34" charset="0"/>
            </a:endParaRPr>
          </a:p>
        </p:txBody>
      </p:sp>
      <p:sp>
        <p:nvSpPr>
          <p:cNvPr id="33" name="Text Box 31"/>
          <p:cNvSpPr txBox="1">
            <a:spLocks noChangeArrowheads="1"/>
          </p:cNvSpPr>
          <p:nvPr/>
        </p:nvSpPr>
        <p:spPr bwMode="auto">
          <a:xfrm rot="526901">
            <a:off x="1754528" y="5797630"/>
            <a:ext cx="573024"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srgbClr val="F79646">
                    <a:lumMod val="50000"/>
                  </a:srgbClr>
                </a:solidFill>
                <a:latin typeface="Arial Narrow" pitchFamily="34" charset="0"/>
                <a:cs typeface="Arial" pitchFamily="34" charset="0"/>
              </a:rPr>
              <a:t>0.084</a:t>
            </a:r>
            <a:endParaRPr lang="en-US" sz="1200" b="1" dirty="0">
              <a:solidFill>
                <a:srgbClr val="F79646">
                  <a:lumMod val="50000"/>
                </a:srgbClr>
              </a:solidFill>
              <a:latin typeface="Arial Narrow" pitchFamily="34" charset="0"/>
              <a:cs typeface="Arial" pitchFamily="34" charset="0"/>
            </a:endParaRPr>
          </a:p>
        </p:txBody>
      </p:sp>
      <p:sp>
        <p:nvSpPr>
          <p:cNvPr id="36" name="Text Box 31"/>
          <p:cNvSpPr txBox="1">
            <a:spLocks noChangeArrowheads="1"/>
          </p:cNvSpPr>
          <p:nvPr/>
        </p:nvSpPr>
        <p:spPr bwMode="auto">
          <a:xfrm>
            <a:off x="608729" y="5073793"/>
            <a:ext cx="573024"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a:solidFill>
                  <a:prstClr val="black"/>
                </a:solidFill>
                <a:latin typeface="Arial" pitchFamily="34" charset="0"/>
                <a:cs typeface="Arial" pitchFamily="34" charset="0"/>
              </a:rPr>
              <a:t>1</a:t>
            </a:r>
          </a:p>
        </p:txBody>
      </p:sp>
      <p:sp>
        <p:nvSpPr>
          <p:cNvPr id="38" name="Text Box 31"/>
          <p:cNvSpPr txBox="1">
            <a:spLocks noChangeArrowheads="1"/>
          </p:cNvSpPr>
          <p:nvPr/>
        </p:nvSpPr>
        <p:spPr bwMode="auto">
          <a:xfrm>
            <a:off x="1111956" y="4508209"/>
            <a:ext cx="573024" cy="24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prstClr val="black"/>
                </a:solidFill>
                <a:latin typeface="Arial" pitchFamily="34" charset="0"/>
                <a:cs typeface="Arial" pitchFamily="34" charset="0"/>
              </a:rPr>
              <a:t>3</a:t>
            </a:r>
            <a:endParaRPr lang="en-US" sz="1200" b="1" dirty="0">
              <a:solidFill>
                <a:prstClr val="black"/>
              </a:solidFill>
              <a:latin typeface="Arial" pitchFamily="34" charset="0"/>
              <a:cs typeface="Arial" pitchFamily="34" charset="0"/>
            </a:endParaRPr>
          </a:p>
        </p:txBody>
      </p:sp>
      <p:sp>
        <p:nvSpPr>
          <p:cNvPr id="39" name="Text Box 31"/>
          <p:cNvSpPr txBox="1">
            <a:spLocks noChangeArrowheads="1"/>
          </p:cNvSpPr>
          <p:nvPr/>
        </p:nvSpPr>
        <p:spPr bwMode="auto">
          <a:xfrm>
            <a:off x="1421968" y="5528653"/>
            <a:ext cx="573024" cy="24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prstClr val="black"/>
                </a:solidFill>
                <a:latin typeface="Arial" pitchFamily="34" charset="0"/>
                <a:cs typeface="Arial" pitchFamily="34" charset="0"/>
              </a:rPr>
              <a:t>4</a:t>
            </a:r>
            <a:endParaRPr lang="en-US" sz="1200" b="1" dirty="0">
              <a:solidFill>
                <a:prstClr val="black"/>
              </a:solidFill>
              <a:latin typeface="Arial" pitchFamily="34" charset="0"/>
              <a:cs typeface="Arial" pitchFamily="34" charset="0"/>
            </a:endParaRPr>
          </a:p>
        </p:txBody>
      </p:sp>
      <p:sp>
        <p:nvSpPr>
          <p:cNvPr id="40" name="Text Box 31"/>
          <p:cNvSpPr txBox="1">
            <a:spLocks noChangeArrowheads="1"/>
          </p:cNvSpPr>
          <p:nvPr/>
        </p:nvSpPr>
        <p:spPr bwMode="auto">
          <a:xfrm>
            <a:off x="1645024" y="5032861"/>
            <a:ext cx="573024" cy="24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prstClr val="black"/>
                </a:solidFill>
                <a:latin typeface="Arial" pitchFamily="34" charset="0"/>
                <a:cs typeface="Arial" pitchFamily="34" charset="0"/>
              </a:rPr>
              <a:t>5</a:t>
            </a:r>
            <a:endParaRPr lang="en-US" sz="1200" b="1" dirty="0">
              <a:solidFill>
                <a:prstClr val="black"/>
              </a:solidFill>
              <a:latin typeface="Arial" pitchFamily="34" charset="0"/>
              <a:cs typeface="Arial" pitchFamily="34" charset="0"/>
            </a:endParaRPr>
          </a:p>
        </p:txBody>
      </p:sp>
      <p:sp>
        <p:nvSpPr>
          <p:cNvPr id="41" name="Text Box 31"/>
          <p:cNvSpPr txBox="1">
            <a:spLocks noChangeArrowheads="1"/>
          </p:cNvSpPr>
          <p:nvPr/>
        </p:nvSpPr>
        <p:spPr bwMode="auto">
          <a:xfrm>
            <a:off x="1808931" y="5443045"/>
            <a:ext cx="573024" cy="24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prstClr val="black"/>
                </a:solidFill>
                <a:latin typeface="Arial" pitchFamily="34" charset="0"/>
                <a:cs typeface="Arial" pitchFamily="34" charset="0"/>
              </a:rPr>
              <a:t>6</a:t>
            </a:r>
            <a:endParaRPr lang="en-US" sz="1200" b="1" dirty="0">
              <a:solidFill>
                <a:prstClr val="black"/>
              </a:solidFill>
              <a:latin typeface="Arial" pitchFamily="34" charset="0"/>
              <a:cs typeface="Arial" pitchFamily="34" charset="0"/>
            </a:endParaRPr>
          </a:p>
        </p:txBody>
      </p:sp>
      <p:sp>
        <p:nvSpPr>
          <p:cNvPr id="42" name="Text Box 31"/>
          <p:cNvSpPr txBox="1">
            <a:spLocks noChangeArrowheads="1"/>
          </p:cNvSpPr>
          <p:nvPr/>
        </p:nvSpPr>
        <p:spPr bwMode="auto">
          <a:xfrm>
            <a:off x="2088444" y="5043021"/>
            <a:ext cx="573024" cy="24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prstClr val="black"/>
                </a:solidFill>
                <a:latin typeface="Arial" pitchFamily="34" charset="0"/>
                <a:cs typeface="Arial" pitchFamily="34" charset="0"/>
              </a:rPr>
              <a:t>7</a:t>
            </a:r>
            <a:endParaRPr lang="en-US" sz="1200" b="1" dirty="0">
              <a:solidFill>
                <a:prstClr val="black"/>
              </a:solidFill>
              <a:latin typeface="Arial" pitchFamily="34" charset="0"/>
              <a:cs typeface="Arial" pitchFamily="34" charset="0"/>
            </a:endParaRPr>
          </a:p>
        </p:txBody>
      </p:sp>
      <p:sp>
        <p:nvSpPr>
          <p:cNvPr id="43" name="Text Box 31"/>
          <p:cNvSpPr txBox="1">
            <a:spLocks noChangeArrowheads="1"/>
          </p:cNvSpPr>
          <p:nvPr/>
        </p:nvSpPr>
        <p:spPr bwMode="auto">
          <a:xfrm>
            <a:off x="2341900" y="5315365"/>
            <a:ext cx="573024" cy="24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prstClr val="black"/>
                </a:solidFill>
                <a:latin typeface="Arial" pitchFamily="34" charset="0"/>
                <a:cs typeface="Arial" pitchFamily="34" charset="0"/>
              </a:rPr>
              <a:t>8</a:t>
            </a:r>
            <a:endParaRPr lang="en-US" sz="1200" b="1" dirty="0">
              <a:solidFill>
                <a:prstClr val="black"/>
              </a:solidFill>
              <a:latin typeface="Arial" pitchFamily="34" charset="0"/>
              <a:cs typeface="Arial" pitchFamily="34" charset="0"/>
            </a:endParaRPr>
          </a:p>
        </p:txBody>
      </p:sp>
      <p:sp>
        <p:nvSpPr>
          <p:cNvPr id="44" name="Text Box 31"/>
          <p:cNvSpPr txBox="1">
            <a:spLocks noChangeArrowheads="1"/>
          </p:cNvSpPr>
          <p:nvPr/>
        </p:nvSpPr>
        <p:spPr bwMode="auto">
          <a:xfrm>
            <a:off x="2624667" y="4999276"/>
            <a:ext cx="573024" cy="24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lnSpc>
                <a:spcPts val="2200"/>
              </a:lnSpc>
              <a:spcBef>
                <a:spcPts val="0"/>
              </a:spcBef>
              <a:spcAft>
                <a:spcPts val="0"/>
              </a:spcAft>
            </a:pPr>
            <a:r>
              <a:rPr lang="en-US" sz="1200" b="1" dirty="0" smtClean="0">
                <a:solidFill>
                  <a:prstClr val="black"/>
                </a:solidFill>
                <a:latin typeface="Arial" pitchFamily="34" charset="0"/>
                <a:cs typeface="Arial" pitchFamily="34" charset="0"/>
              </a:rPr>
              <a:t>9</a:t>
            </a:r>
            <a:endParaRPr lang="en-US" sz="1200" b="1" dirty="0">
              <a:solidFill>
                <a:prstClr val="black"/>
              </a:solidFill>
              <a:latin typeface="Arial" pitchFamily="34" charset="0"/>
              <a:cs typeface="Arial" pitchFamily="34" charset="0"/>
            </a:endParaRPr>
          </a:p>
        </p:txBody>
      </p:sp>
      <p:pic>
        <p:nvPicPr>
          <p:cNvPr id="48" name="short MD movi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4257" t="12956" r="48438" b="22629"/>
          <a:stretch/>
        </p:blipFill>
        <p:spPr>
          <a:xfrm>
            <a:off x="5959122" y="3330636"/>
            <a:ext cx="2752037" cy="2657291"/>
          </a:xfrm>
          <a:prstGeom prst="rect">
            <a:avLst/>
          </a:prstGeom>
          <a:effectLst>
            <a:softEdge rad="50800"/>
          </a:effectLst>
        </p:spPr>
      </p:pic>
    </p:spTree>
    <p:extLst>
      <p:ext uri="{BB962C8B-B14F-4D97-AF65-F5344CB8AC3E}">
        <p14:creationId xmlns:p14="http://schemas.microsoft.com/office/powerpoint/2010/main" val="144752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3"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8"/>
                                        </p:tgtEl>
                                      </p:cBhvr>
                                    </p:cmd>
                                  </p:childTnLst>
                                </p:cTn>
                              </p:par>
                            </p:childTnLst>
                          </p:cTn>
                        </p:par>
                      </p:childTnLst>
                    </p:cTn>
                  </p:par>
                </p:childTnLst>
              </p:cTn>
              <p:nextCondLst>
                <p:cond evt="onClick" delay="0">
                  <p:tgtEl>
                    <p:spTgt spid="48"/>
                  </p:tgtEl>
                </p:cond>
              </p:nextCondLst>
            </p:seq>
            <p:video>
              <p:cMediaNode vol="80000">
                <p:cTn id="12" repeatCount="indefinite" fill="hold" display="0">
                  <p:stCondLst>
                    <p:cond delay="indefinite"/>
                  </p:stCondLst>
                </p:cTn>
                <p:tgtEl>
                  <p:spTgt spid="4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39" y="784860"/>
            <a:ext cx="8724402" cy="374904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48" b="-348"/>
          <a:stretch/>
        </p:blipFill>
        <p:spPr>
          <a:xfrm>
            <a:off x="231662" y="4349142"/>
            <a:ext cx="2615184" cy="2377440"/>
          </a:xfrm>
          <a:prstGeom prst="rect">
            <a:avLst/>
          </a:prstGeom>
        </p:spPr>
      </p:pic>
      <p:sp>
        <p:nvSpPr>
          <p:cNvPr id="17" name="Rectangle 16"/>
          <p:cNvSpPr/>
          <p:nvPr/>
        </p:nvSpPr>
        <p:spPr>
          <a:xfrm>
            <a:off x="168169" y="4325089"/>
            <a:ext cx="2678677" cy="239829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Right Arrow 30"/>
          <p:cNvSpPr/>
          <p:nvPr/>
        </p:nvSpPr>
        <p:spPr>
          <a:xfrm rot="5400000">
            <a:off x="7080198" y="2491340"/>
            <a:ext cx="3551722" cy="15240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2" name="Text Box 31"/>
          <p:cNvSpPr txBox="1">
            <a:spLocks noChangeArrowheads="1"/>
          </p:cNvSpPr>
          <p:nvPr/>
        </p:nvSpPr>
        <p:spPr bwMode="auto">
          <a:xfrm>
            <a:off x="8171283" y="4368800"/>
            <a:ext cx="731417" cy="25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auto">
              <a:lnSpc>
                <a:spcPts val="2200"/>
              </a:lnSpc>
              <a:spcBef>
                <a:spcPts val="0"/>
              </a:spcBef>
              <a:spcAft>
                <a:spcPts val="0"/>
              </a:spcAft>
            </a:pPr>
            <a:r>
              <a:rPr lang="en-US" sz="1600" b="1" dirty="0" smtClean="0">
                <a:solidFill>
                  <a:srgbClr val="FF0000"/>
                </a:solidFill>
                <a:latin typeface="Arial" pitchFamily="34" charset="0"/>
                <a:cs typeface="Arial" pitchFamily="34" charset="0"/>
              </a:rPr>
              <a:t>850 </a:t>
            </a:r>
            <a:r>
              <a:rPr lang="en-US" sz="1600" b="1" dirty="0" smtClean="0">
                <a:solidFill>
                  <a:srgbClr val="FF0000"/>
                </a:solidFill>
                <a:latin typeface="Arial"/>
                <a:cs typeface="Arial"/>
              </a:rPr>
              <a:t>ºC</a:t>
            </a:r>
            <a:endParaRPr lang="en-US" sz="1600" b="1" i="1" dirty="0">
              <a:solidFill>
                <a:srgbClr val="FF0000"/>
              </a:solidFill>
              <a:latin typeface="Arial" pitchFamily="34" charset="0"/>
              <a:cs typeface="Arial" pitchFamily="34" charset="0"/>
            </a:endParaRPr>
          </a:p>
        </p:txBody>
      </p:sp>
      <p:sp>
        <p:nvSpPr>
          <p:cNvPr id="33" name="Text Box 31"/>
          <p:cNvSpPr txBox="1">
            <a:spLocks noChangeArrowheads="1"/>
          </p:cNvSpPr>
          <p:nvPr/>
        </p:nvSpPr>
        <p:spPr bwMode="auto">
          <a:xfrm>
            <a:off x="8171283" y="482600"/>
            <a:ext cx="731417" cy="25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auto">
              <a:lnSpc>
                <a:spcPts val="2200"/>
              </a:lnSpc>
              <a:spcBef>
                <a:spcPts val="0"/>
              </a:spcBef>
              <a:spcAft>
                <a:spcPts val="0"/>
              </a:spcAft>
            </a:pPr>
            <a:r>
              <a:rPr lang="en-US" sz="1600" b="1" dirty="0" smtClean="0">
                <a:solidFill>
                  <a:srgbClr val="FF0000"/>
                </a:solidFill>
                <a:latin typeface="Arial" pitchFamily="34" charset="0"/>
                <a:cs typeface="Arial" pitchFamily="34" charset="0"/>
              </a:rPr>
              <a:t>22 </a:t>
            </a:r>
            <a:r>
              <a:rPr lang="en-US" sz="1600" b="1" dirty="0" smtClean="0">
                <a:solidFill>
                  <a:srgbClr val="FF0000"/>
                </a:solidFill>
                <a:latin typeface="Arial"/>
                <a:cs typeface="Arial"/>
              </a:rPr>
              <a:t>ºC</a:t>
            </a:r>
            <a:endParaRPr lang="en-US" sz="1600" b="1" i="1" dirty="0">
              <a:solidFill>
                <a:srgbClr val="FF0000"/>
              </a:solidFill>
              <a:latin typeface="Arial" pitchFamily="34" charset="0"/>
              <a:cs typeface="Arial" pitchFamily="34" charset="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8A8900DE-82EA-4F66-B2D9-3B447BA624FB}" type="slidenum">
              <a:rPr lang="en-US" smtClean="0">
                <a:solidFill>
                  <a:prstClr val="black">
                    <a:tint val="75000"/>
                  </a:prstClr>
                </a:solidFill>
              </a:rPr>
              <a:pPr/>
              <a:t>19</a:t>
            </a:fld>
            <a:endParaRPr lang="en-US" dirty="0">
              <a:solidFill>
                <a:prstClr val="black">
                  <a:tint val="75000"/>
                </a:prstClr>
              </a:solidFill>
            </a:endParaRPr>
          </a:p>
        </p:txBody>
      </p:sp>
      <p:sp>
        <p:nvSpPr>
          <p:cNvPr id="11" name="Title 1"/>
          <p:cNvSpPr txBox="1">
            <a:spLocks/>
          </p:cNvSpPr>
          <p:nvPr/>
        </p:nvSpPr>
        <p:spPr>
          <a:xfrm>
            <a:off x="381000" y="228601"/>
            <a:ext cx="8229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800" dirty="0">
                <a:solidFill>
                  <a:srgbClr val="006C3A"/>
                </a:solidFill>
                <a:latin typeface="Arial Black"/>
              </a:rPr>
              <a:t>PDF </a:t>
            </a:r>
            <a:r>
              <a:rPr lang="en-US" sz="2800" i="1" dirty="0">
                <a:solidFill>
                  <a:srgbClr val="006C3A"/>
                </a:solidFill>
                <a:latin typeface="Arial Black"/>
              </a:rPr>
              <a:t>in-situ</a:t>
            </a:r>
            <a:r>
              <a:rPr lang="en-US" sz="2800" dirty="0">
                <a:solidFill>
                  <a:srgbClr val="006C3A"/>
                </a:solidFill>
                <a:latin typeface="Arial Black"/>
              </a:rPr>
              <a:t> </a:t>
            </a:r>
            <a:r>
              <a:rPr lang="en-US" sz="2800" dirty="0" smtClean="0">
                <a:solidFill>
                  <a:srgbClr val="006C3A"/>
                </a:solidFill>
                <a:latin typeface="Arial Black"/>
              </a:rPr>
              <a:t>dehydration (cont.)</a:t>
            </a:r>
            <a:endParaRPr lang="en-US" sz="2800" dirty="0">
              <a:solidFill>
                <a:prstClr val="black"/>
              </a:solidFill>
            </a:endParaRPr>
          </a:p>
        </p:txBody>
      </p:sp>
      <p:sp>
        <p:nvSpPr>
          <p:cNvPr id="14" name="Rectangle 13"/>
          <p:cNvSpPr/>
          <p:nvPr/>
        </p:nvSpPr>
        <p:spPr>
          <a:xfrm>
            <a:off x="762000" y="838201"/>
            <a:ext cx="2743200" cy="335279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20" name="Straight Connector 19"/>
          <p:cNvCxnSpPr/>
          <p:nvPr/>
        </p:nvCxnSpPr>
        <p:spPr>
          <a:xfrm flipV="1">
            <a:off x="2846846" y="4191000"/>
            <a:ext cx="658354" cy="134089"/>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68169" y="4191000"/>
            <a:ext cx="593831" cy="152402"/>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4"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8A8900DE-82EA-4F66-B2D9-3B447BA624FB}" type="slidenum">
              <a:rPr lang="en-US" smtClean="0">
                <a:solidFill>
                  <a:prstClr val="black">
                    <a:tint val="75000"/>
                  </a:prstClr>
                </a:solidFill>
              </a:rPr>
              <a:pPr fontAlgn="auto">
                <a:spcBef>
                  <a:spcPts val="0"/>
                </a:spcBef>
                <a:spcAft>
                  <a:spcPts val="0"/>
                </a:spcAft>
              </a:pPr>
              <a:t>19</a:t>
            </a:fld>
            <a:endParaRPr lang="en-US">
              <a:solidFill>
                <a:prstClr val="black">
                  <a:tint val="75000"/>
                </a:prstClr>
              </a:solidFill>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r="10274"/>
          <a:stretch/>
        </p:blipFill>
        <p:spPr>
          <a:xfrm>
            <a:off x="3376938" y="2738122"/>
            <a:ext cx="4969450" cy="3960000"/>
          </a:xfrm>
          <a:prstGeom prst="rect">
            <a:avLst/>
          </a:prstGeom>
          <a:ln w="28575">
            <a:solidFill>
              <a:schemeClr val="tx1"/>
            </a:solidFill>
          </a:ln>
          <a:effectLst>
            <a:outerShdw blurRad="50800" dist="38100" dir="2700000" algn="tl" rotWithShape="0">
              <a:prstClr val="black">
                <a:alpha val="40000"/>
              </a:prstClr>
            </a:outerShdw>
          </a:effectLst>
        </p:spPr>
      </p:pic>
      <p:cxnSp>
        <p:nvCxnSpPr>
          <p:cNvPr id="25" name="Straight Arrow Connector 24"/>
          <p:cNvCxnSpPr/>
          <p:nvPr/>
        </p:nvCxnSpPr>
        <p:spPr>
          <a:xfrm>
            <a:off x="6017308" y="3713622"/>
            <a:ext cx="0" cy="1504245"/>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5742214" y="4325089"/>
            <a:ext cx="1132632" cy="215444"/>
          </a:xfrm>
          <a:prstGeom prst="rect">
            <a:avLst/>
          </a:prstGeom>
          <a:noFill/>
        </p:spPr>
        <p:txBody>
          <a:bodyPr wrap="square" lIns="0" tIns="0" rIns="0" bIns="0" rtlCol="0">
            <a:spAutoFit/>
          </a:bodyPr>
          <a:lstStyle/>
          <a:p>
            <a:pPr algn="ctr" fontAlgn="auto">
              <a:spcBef>
                <a:spcPts val="0"/>
              </a:spcBef>
              <a:spcAft>
                <a:spcPts val="0"/>
              </a:spcAft>
            </a:pPr>
            <a:r>
              <a:rPr lang="en-US" sz="1400" b="1" dirty="0" smtClean="0">
                <a:solidFill>
                  <a:prstClr val="black"/>
                </a:solidFill>
                <a:latin typeface="Arial Narrow" pitchFamily="34" charset="0"/>
                <a:cs typeface="Arial" pitchFamily="34" charset="0"/>
              </a:rPr>
              <a:t>9.49%</a:t>
            </a:r>
            <a:endParaRPr lang="en-US" sz="1400" b="1" dirty="0">
              <a:solidFill>
                <a:prstClr val="black"/>
              </a:solidFill>
              <a:latin typeface="Arial Narrow" pitchFamily="34" charset="0"/>
              <a:cs typeface="Arial" pitchFamily="34" charset="0"/>
            </a:endParaRPr>
          </a:p>
        </p:txBody>
      </p:sp>
      <p:cxnSp>
        <p:nvCxnSpPr>
          <p:cNvPr id="27" name="Straight Arrow Connector 26"/>
          <p:cNvCxnSpPr/>
          <p:nvPr/>
        </p:nvCxnSpPr>
        <p:spPr>
          <a:xfrm>
            <a:off x="7721600" y="5217867"/>
            <a:ext cx="0" cy="426156"/>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7702875" y="5323223"/>
            <a:ext cx="581219" cy="215444"/>
          </a:xfrm>
          <a:prstGeom prst="rect">
            <a:avLst/>
          </a:prstGeom>
          <a:noFill/>
        </p:spPr>
        <p:txBody>
          <a:bodyPr wrap="square" lIns="0" tIns="0" rIns="0" bIns="0" rtlCol="0">
            <a:spAutoFit/>
          </a:bodyPr>
          <a:lstStyle/>
          <a:p>
            <a:pPr algn="ctr" fontAlgn="auto">
              <a:spcBef>
                <a:spcPts val="0"/>
              </a:spcBef>
              <a:spcAft>
                <a:spcPts val="0"/>
              </a:spcAft>
            </a:pPr>
            <a:r>
              <a:rPr lang="en-US" sz="1400" b="1" dirty="0" smtClean="0">
                <a:solidFill>
                  <a:prstClr val="black"/>
                </a:solidFill>
                <a:latin typeface="Arial Narrow" pitchFamily="34" charset="0"/>
                <a:cs typeface="Arial" pitchFamily="34" charset="0"/>
              </a:rPr>
              <a:t>2.65%</a:t>
            </a:r>
            <a:endParaRPr lang="en-US" sz="1400" b="1" dirty="0">
              <a:solidFill>
                <a:prstClr val="black"/>
              </a:solidFill>
              <a:latin typeface="Arial Narrow" pitchFamily="34" charset="0"/>
              <a:cs typeface="Arial" pitchFamily="34" charset="0"/>
            </a:endParaRPr>
          </a:p>
        </p:txBody>
      </p:sp>
      <p:sp>
        <p:nvSpPr>
          <p:cNvPr id="29" name="TextBox 28"/>
          <p:cNvSpPr txBox="1"/>
          <p:nvPr/>
        </p:nvSpPr>
        <p:spPr>
          <a:xfrm>
            <a:off x="7035800" y="5644023"/>
            <a:ext cx="1132632" cy="184666"/>
          </a:xfrm>
          <a:prstGeom prst="rect">
            <a:avLst/>
          </a:prstGeom>
          <a:noFill/>
        </p:spPr>
        <p:txBody>
          <a:bodyPr wrap="square" lIns="0" tIns="0" rIns="0" bIns="0" rtlCol="0">
            <a:spAutoFit/>
          </a:bodyPr>
          <a:lstStyle/>
          <a:p>
            <a:pPr algn="ctr" fontAlgn="auto">
              <a:spcBef>
                <a:spcPts val="0"/>
              </a:spcBef>
              <a:spcAft>
                <a:spcPts val="0"/>
              </a:spcAft>
            </a:pPr>
            <a:r>
              <a:rPr lang="en-US" sz="1200" b="1" dirty="0" smtClean="0">
                <a:solidFill>
                  <a:prstClr val="black"/>
                </a:solidFill>
                <a:latin typeface="Arial Narrow" pitchFamily="34" charset="0"/>
                <a:cs typeface="Arial" pitchFamily="34" charset="0"/>
              </a:rPr>
              <a:t>1.61%-</a:t>
            </a:r>
            <a:r>
              <a:rPr lang="en-US" sz="1200" b="1" dirty="0" err="1" smtClean="0">
                <a:solidFill>
                  <a:prstClr val="black"/>
                </a:solidFill>
                <a:latin typeface="Arial Narrow" pitchFamily="34" charset="0"/>
                <a:cs typeface="Arial" pitchFamily="34" charset="0"/>
              </a:rPr>
              <a:t>Cl</a:t>
            </a:r>
            <a:r>
              <a:rPr lang="en-US" sz="1200" b="1" dirty="0">
                <a:solidFill>
                  <a:prstClr val="black"/>
                </a:solidFill>
                <a:latin typeface="Arial Narrow" pitchFamily="34" charset="0"/>
                <a:cs typeface="Arial" pitchFamily="34" charset="0"/>
              </a:rPr>
              <a:t> </a:t>
            </a:r>
            <a:r>
              <a:rPr lang="en-US" sz="1200" b="1" dirty="0" smtClean="0">
                <a:solidFill>
                  <a:prstClr val="black"/>
                </a:solidFill>
                <a:latin typeface="Arial Narrow" pitchFamily="34" charset="0"/>
                <a:cs typeface="Arial" pitchFamily="34" charset="0"/>
              </a:rPr>
              <a:t>; 1.04%-O</a:t>
            </a:r>
            <a:endParaRPr lang="en-US" sz="1200" b="1" dirty="0">
              <a:solidFill>
                <a:prstClr val="black"/>
              </a:solidFill>
              <a:latin typeface="Arial Narrow" pitchFamily="34" charset="0"/>
              <a:cs typeface="Arial" pitchFamily="34" charset="0"/>
            </a:endParaRPr>
          </a:p>
        </p:txBody>
      </p:sp>
      <p:sp>
        <p:nvSpPr>
          <p:cNvPr id="30" name="Content Placeholder 2"/>
          <p:cNvSpPr>
            <a:spLocks noGrp="1"/>
          </p:cNvSpPr>
          <p:nvPr>
            <p:ph idx="1"/>
          </p:nvPr>
        </p:nvSpPr>
        <p:spPr>
          <a:xfrm>
            <a:off x="7569200" y="2837016"/>
            <a:ext cx="685800" cy="306517"/>
          </a:xfrm>
        </p:spPr>
        <p:txBody>
          <a:bodyPr>
            <a:normAutofit lnSpcReduction="10000"/>
          </a:bodyPr>
          <a:lstStyle/>
          <a:p>
            <a:pPr marL="0" indent="0" algn="ctr">
              <a:buNone/>
            </a:pPr>
            <a:r>
              <a:rPr lang="en-US" sz="1600" b="1" dirty="0" smtClean="0">
                <a:solidFill>
                  <a:srgbClr val="002060"/>
                </a:solidFill>
                <a:latin typeface="Arial" pitchFamily="34" charset="0"/>
                <a:cs typeface="Arial" pitchFamily="34" charset="0"/>
              </a:rPr>
              <a:t>TGA</a:t>
            </a:r>
          </a:p>
        </p:txBody>
      </p:sp>
      <p:grpSp>
        <p:nvGrpSpPr>
          <p:cNvPr id="57" name="Group 56"/>
          <p:cNvGrpSpPr/>
          <p:nvPr/>
        </p:nvGrpSpPr>
        <p:grpSpPr>
          <a:xfrm>
            <a:off x="2680251" y="2738122"/>
            <a:ext cx="6239860" cy="3960000"/>
            <a:chOff x="2667000" y="2736075"/>
            <a:chExt cx="6239860" cy="396000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8398" y="2736075"/>
              <a:ext cx="5538462" cy="3960000"/>
            </a:xfrm>
            <a:prstGeom prst="rect">
              <a:avLst/>
            </a:prstGeom>
            <a:ln w="28575">
              <a:solidFill>
                <a:schemeClr val="tx1"/>
              </a:solidFill>
            </a:ln>
            <a:effectLst>
              <a:outerShdw blurRad="50800" dist="38100" dir="2700000" algn="tl" rotWithShape="0">
                <a:prstClr val="black">
                  <a:alpha val="40000"/>
                </a:prstClr>
              </a:outerShdw>
            </a:effectLst>
          </p:spPr>
        </p:pic>
        <p:cxnSp>
          <p:nvCxnSpPr>
            <p:cNvPr id="55" name="Curved Connector 54"/>
            <p:cNvCxnSpPr/>
            <p:nvPr/>
          </p:nvCxnSpPr>
          <p:spPr>
            <a:xfrm flipV="1">
              <a:off x="2667000" y="5217867"/>
              <a:ext cx="1143000" cy="725734"/>
            </a:xfrm>
            <a:prstGeom prst="curvedConnector3">
              <a:avLst/>
            </a:prstGeom>
            <a:ln w="19050">
              <a:solidFill>
                <a:srgbClr val="FF3399"/>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151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5" name="Content Placeholder 4"/>
          <p:cNvSpPr>
            <a:spLocks noGrp="1"/>
          </p:cNvSpPr>
          <p:nvPr>
            <p:ph idx="1"/>
          </p:nvPr>
        </p:nvSpPr>
        <p:spPr>
          <a:xfrm>
            <a:off x="220413" y="758429"/>
            <a:ext cx="4476470" cy="3981603"/>
          </a:xfrm>
        </p:spPr>
        <p:txBody>
          <a:bodyPr/>
          <a:lstStyle/>
          <a:p>
            <a:r>
              <a:rPr lang="en-US" sz="1800" dirty="0" smtClean="0"/>
              <a:t>PhD in Crystallography from Ludwig </a:t>
            </a:r>
            <a:r>
              <a:rPr lang="en-US" sz="1800" dirty="0" err="1" smtClean="0"/>
              <a:t>Maximilians</a:t>
            </a:r>
            <a:r>
              <a:rPr lang="en-US" sz="1800" dirty="0" smtClean="0"/>
              <a:t> </a:t>
            </a:r>
            <a:r>
              <a:rPr lang="en-US" sz="1800" dirty="0" err="1" smtClean="0"/>
              <a:t>Universität</a:t>
            </a:r>
            <a:r>
              <a:rPr lang="en-US" sz="1800" dirty="0" smtClean="0"/>
              <a:t> in Munich, Germany</a:t>
            </a:r>
          </a:p>
          <a:p>
            <a:r>
              <a:rPr lang="en-US" sz="1800" dirty="0" smtClean="0"/>
              <a:t>Postdoc at the Australian National University in Canberra, Australia</a:t>
            </a:r>
          </a:p>
          <a:p>
            <a:r>
              <a:rPr lang="en-US" sz="1800" dirty="0" smtClean="0"/>
              <a:t>Postdoc at Michigan State University</a:t>
            </a:r>
          </a:p>
          <a:p>
            <a:r>
              <a:rPr lang="en-US" sz="1800" dirty="0" smtClean="0"/>
              <a:t>Instrument scientist at Los Alamos National Laboratory</a:t>
            </a:r>
          </a:p>
          <a:p>
            <a:r>
              <a:rPr lang="en-US" sz="1800" dirty="0" smtClean="0"/>
              <a:t>Diffraction Group Leader at Oak Ridge National Laboratory (SNS and HFIR)</a:t>
            </a:r>
          </a:p>
          <a:p>
            <a:r>
              <a:rPr lang="en-US" sz="1800" dirty="0" smtClean="0"/>
              <a:t>Director Neutron Data Analysis and Visualization at ORNL.</a:t>
            </a: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7248297" y="675860"/>
            <a:ext cx="1381517" cy="1452544"/>
          </a:xfrm>
          <a:prstGeom prst="rect">
            <a:avLst/>
          </a:prstGeom>
        </p:spPr>
      </p:pic>
      <p:pic>
        <p:nvPicPr>
          <p:cNvPr id="2050" name="Picture 2" descr="C:\Users\t5p\Work\Archive\documents\pics\IMG_021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970" y="2210698"/>
            <a:ext cx="3767844" cy="28258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G_2304.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p:blipFill>
        <p:spPr>
          <a:xfrm>
            <a:off x="4861970" y="563455"/>
            <a:ext cx="2437147" cy="1564949"/>
          </a:xfrm>
          <a:prstGeom prst="rect">
            <a:avLst/>
          </a:prstGeom>
        </p:spPr>
      </p:pic>
      <p:sp>
        <p:nvSpPr>
          <p:cNvPr id="3" name="TextBox 2"/>
          <p:cNvSpPr txBox="1"/>
          <p:nvPr/>
        </p:nvSpPr>
        <p:spPr>
          <a:xfrm>
            <a:off x="5568696" y="4933077"/>
            <a:ext cx="342570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400" dirty="0" smtClean="0"/>
              <a:t>NPDF instrument at Lujan Center (LANL)</a:t>
            </a:r>
            <a:endParaRPr lang="en-US" sz="1400" dirty="0"/>
          </a:p>
        </p:txBody>
      </p:sp>
      <p:sp>
        <p:nvSpPr>
          <p:cNvPr id="10" name="TextBox 9"/>
          <p:cNvSpPr txBox="1"/>
          <p:nvPr/>
        </p:nvSpPr>
        <p:spPr>
          <a:xfrm>
            <a:off x="4696883" y="255679"/>
            <a:ext cx="127088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400" dirty="0" smtClean="0"/>
              <a:t>My car</a:t>
            </a:r>
            <a:endParaRPr lang="en-US" sz="1400" dirty="0"/>
          </a:p>
        </p:txBody>
      </p:sp>
      <p:sp>
        <p:nvSpPr>
          <p:cNvPr id="11" name="TextBox 10"/>
          <p:cNvSpPr txBox="1"/>
          <p:nvPr/>
        </p:nvSpPr>
        <p:spPr>
          <a:xfrm>
            <a:off x="7004305" y="255679"/>
            <a:ext cx="1918068"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400" dirty="0" err="1" smtClean="0"/>
              <a:t>Forschungsreaktor</a:t>
            </a:r>
            <a:r>
              <a:rPr lang="en-US" sz="1400" dirty="0" smtClean="0"/>
              <a:t> </a:t>
            </a:r>
          </a:p>
          <a:p>
            <a:r>
              <a:rPr lang="en-US" sz="1400" dirty="0" err="1" smtClean="0"/>
              <a:t>München</a:t>
            </a:r>
            <a:endParaRPr lang="en-US" sz="1400" dirty="0"/>
          </a:p>
        </p:txBody>
      </p:sp>
      <p:pic>
        <p:nvPicPr>
          <p:cNvPr id="2051" name="Picture 3" descr="C:\Users\t5p\Desktop\Science Saturday\Media\NDAV-Divisi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35346" y="4688996"/>
            <a:ext cx="4962732" cy="15346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87054" y="5991926"/>
            <a:ext cx="146063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400" dirty="0" smtClean="0"/>
              <a:t>NDAV Division</a:t>
            </a:r>
            <a:endParaRPr lang="en-US" sz="1400" dirty="0"/>
          </a:p>
        </p:txBody>
      </p:sp>
    </p:spTree>
    <p:extLst>
      <p:ext uri="{BB962C8B-B14F-4D97-AF65-F5344CB8AC3E}">
        <p14:creationId xmlns:p14="http://schemas.microsoft.com/office/powerpoint/2010/main" val="3765486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511175" y="914400"/>
            <a:ext cx="8099425" cy="2986088"/>
          </a:xfrm>
          <a:prstGeom prst="rect">
            <a:avLst/>
          </a:prstGeom>
          <a:noFill/>
          <a:ln w="12700">
            <a:noFill/>
            <a:miter lim="800000"/>
            <a:headEnd type="none" w="sm" len="sm"/>
            <a:tailEnd type="none" w="sm" len="sm"/>
          </a:ln>
        </p:spPr>
        <p:txBody>
          <a:bodyPr>
            <a:spAutoFit/>
          </a:bodyPr>
          <a:lstStyle/>
          <a:p>
            <a:pPr algn="ctr" eaLnBrk="0" hangingPunct="0">
              <a:defRPr/>
            </a:pPr>
            <a:r>
              <a:rPr lang="en-US" sz="6000" b="1" dirty="0">
                <a:solidFill>
                  <a:schemeClr val="tx2"/>
                </a:solidFill>
                <a:latin typeface="Arial" pitchFamily="34" charset="0"/>
              </a:rPr>
              <a:t>Example:</a:t>
            </a:r>
          </a:p>
          <a:p>
            <a:pPr algn="ctr" eaLnBrk="0" hangingPunct="0">
              <a:defRPr/>
            </a:pPr>
            <a:r>
              <a:rPr lang="en-US" sz="4000" b="1" dirty="0">
                <a:solidFill>
                  <a:schemeClr val="tx2"/>
                </a:solidFill>
                <a:latin typeface="Arial" pitchFamily="34" charset="0"/>
              </a:rPr>
              <a:t>“Complete” structure of</a:t>
            </a:r>
          </a:p>
          <a:p>
            <a:pPr algn="ctr" eaLnBrk="0" hangingPunct="0">
              <a:defRPr/>
            </a:pPr>
            <a:r>
              <a:rPr lang="en-US" sz="4000" b="1" dirty="0">
                <a:solidFill>
                  <a:schemeClr val="tx2"/>
                </a:solidFill>
                <a:latin typeface="Arial" pitchFamily="34" charset="0"/>
              </a:rPr>
              <a:t>Gold </a:t>
            </a:r>
            <a:r>
              <a:rPr lang="en-US" sz="4000" b="1" dirty="0" smtClean="0">
                <a:solidFill>
                  <a:schemeClr val="tx2"/>
                </a:solidFill>
                <a:latin typeface="Arial" pitchFamily="34" charset="0"/>
              </a:rPr>
              <a:t>Nanoparticles</a:t>
            </a:r>
            <a:endParaRPr lang="en-US" sz="4000" b="1" dirty="0">
              <a:solidFill>
                <a:schemeClr val="tx2"/>
              </a:solidFill>
              <a:latin typeface="Arial" pitchFamily="34" charset="0"/>
            </a:endParaRPr>
          </a:p>
          <a:p>
            <a:pPr algn="ctr" eaLnBrk="0" hangingPunct="0">
              <a:defRPr/>
            </a:pPr>
            <a:endParaRPr lang="en-US" sz="4800" dirty="0">
              <a:solidFill>
                <a:schemeClr val="tx2"/>
              </a:solidFill>
              <a:latin typeface="Arial" pitchFamily="34" charset="0"/>
            </a:endParaRPr>
          </a:p>
        </p:txBody>
      </p:sp>
      <p:sp>
        <p:nvSpPr>
          <p:cNvPr id="119811" name="Text Box 2"/>
          <p:cNvSpPr txBox="1">
            <a:spLocks noChangeArrowheads="1"/>
          </p:cNvSpPr>
          <p:nvPr/>
        </p:nvSpPr>
        <p:spPr bwMode="auto">
          <a:xfrm>
            <a:off x="2590800" y="4168775"/>
            <a:ext cx="4191000" cy="1938338"/>
          </a:xfrm>
          <a:prstGeom prst="rect">
            <a:avLst/>
          </a:prstGeom>
          <a:noFill/>
          <a:ln w="12700">
            <a:noFill/>
            <a:miter lim="800000"/>
            <a:headEnd type="none" w="sm" len="sm"/>
            <a:tailEnd type="none" w="sm" len="sm"/>
          </a:ln>
        </p:spPr>
        <p:txBody>
          <a:bodyPr>
            <a:spAutoFit/>
          </a:bodyPr>
          <a:lstStyle/>
          <a:p>
            <a:pPr algn="ctr" eaLnBrk="0" hangingPunct="0"/>
            <a:r>
              <a:rPr lang="en-US">
                <a:latin typeface="Arial" pitchFamily="34" charset="0"/>
              </a:rPr>
              <a:t>Katharine Page</a:t>
            </a:r>
          </a:p>
          <a:p>
            <a:pPr algn="ctr" eaLnBrk="0" hangingPunct="0"/>
            <a:r>
              <a:rPr lang="en-US">
                <a:latin typeface="Arial" pitchFamily="34" charset="0"/>
              </a:rPr>
              <a:t>Ram Seshadri</a:t>
            </a:r>
          </a:p>
          <a:p>
            <a:pPr algn="ctr" eaLnBrk="0" hangingPunct="0"/>
            <a:r>
              <a:rPr lang="en-US">
                <a:latin typeface="Arial" pitchFamily="34" charset="0"/>
              </a:rPr>
              <a:t>Tony Cheetham</a:t>
            </a:r>
          </a:p>
          <a:p>
            <a:pPr algn="ctr" eaLnBrk="0" hangingPunct="0"/>
            <a:endParaRPr lang="en-US">
              <a:latin typeface="Arial" pitchFamily="34" charset="0"/>
            </a:endParaRPr>
          </a:p>
          <a:p>
            <a:pPr algn="ctr" eaLnBrk="0" hangingPunct="0"/>
            <a:r>
              <a:rPr lang="en-US">
                <a:latin typeface="Arial" pitchFamily="34" charset="0"/>
              </a:rPr>
              <a:t>Thomas Proffen</a:t>
            </a:r>
          </a:p>
        </p:txBody>
      </p:sp>
      <p:pic>
        <p:nvPicPr>
          <p:cNvPr id="235526" name="Picture 6" descr="UCSBlogo"/>
          <p:cNvPicPr>
            <a:picLocks noChangeAspect="1" noChangeArrowheads="1"/>
          </p:cNvPicPr>
          <p:nvPr/>
        </p:nvPicPr>
        <p:blipFill>
          <a:blip r:embed="rId3" cstate="print"/>
          <a:srcRect/>
          <a:stretch>
            <a:fillRect/>
          </a:stretch>
        </p:blipFill>
        <p:spPr bwMode="auto">
          <a:xfrm>
            <a:off x="4114800" y="3429000"/>
            <a:ext cx="1066800" cy="533400"/>
          </a:xfrm>
          <a:prstGeom prst="rect">
            <a:avLst/>
          </a:prstGeom>
          <a:noFill/>
          <a:effectLst>
            <a:outerShdw dist="35921" dir="2700000" algn="ctr" rotWithShape="0">
              <a:srgbClr val="808080"/>
            </a:outerShdw>
          </a:effectLst>
        </p:spPr>
      </p:pic>
    </p:spTree>
    <p:extLst>
      <p:ext uri="{BB962C8B-B14F-4D97-AF65-F5344CB8AC3E}">
        <p14:creationId xmlns:p14="http://schemas.microsoft.com/office/powerpoint/2010/main" val="123373560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81000" y="228600"/>
            <a:ext cx="8305800" cy="487954"/>
          </a:xfrm>
        </p:spPr>
        <p:txBody>
          <a:bodyPr/>
          <a:lstStyle/>
          <a:p>
            <a:pPr eaLnBrk="1" hangingPunct="1"/>
            <a:r>
              <a:rPr lang="en-US" dirty="0" smtClean="0">
                <a:solidFill>
                  <a:schemeClr val="tx2"/>
                </a:solidFill>
              </a:rPr>
              <a:t>Gold nanoparticles</a:t>
            </a:r>
          </a:p>
        </p:txBody>
      </p:sp>
      <p:sp>
        <p:nvSpPr>
          <p:cNvPr id="120835" name="Rectangle 3"/>
          <p:cNvSpPr>
            <a:spLocks noGrp="1" noChangeArrowheads="1"/>
          </p:cNvSpPr>
          <p:nvPr>
            <p:ph idx="1"/>
          </p:nvPr>
        </p:nvSpPr>
        <p:spPr>
          <a:xfrm>
            <a:off x="342900" y="1047750"/>
            <a:ext cx="4532313" cy="4600575"/>
          </a:xfrm>
        </p:spPr>
        <p:txBody>
          <a:bodyPr/>
          <a:lstStyle/>
          <a:p>
            <a:pPr eaLnBrk="1" hangingPunct="1"/>
            <a:r>
              <a:rPr lang="en-US" sz="2000" dirty="0" smtClean="0"/>
              <a:t>Nanoparticles often show different properties compared to the bulk.</a:t>
            </a:r>
          </a:p>
          <a:p>
            <a:pPr eaLnBrk="1" hangingPunct="1"/>
            <a:r>
              <a:rPr lang="en-US" sz="2000" dirty="0" smtClean="0"/>
              <a:t>Difficult to study via Bragg diffraction (broadening of peaks).</a:t>
            </a:r>
          </a:p>
          <a:p>
            <a:pPr eaLnBrk="1" hangingPunct="1"/>
            <a:r>
              <a:rPr lang="en-US" sz="2000" dirty="0" smtClean="0"/>
              <a:t>PDF reveals “complete” structural picture – core and surface.</a:t>
            </a:r>
          </a:p>
          <a:p>
            <a:pPr eaLnBrk="1" hangingPunct="1"/>
            <a:endParaRPr lang="en-US" sz="2000" dirty="0" smtClean="0"/>
          </a:p>
          <a:p>
            <a:pPr eaLnBrk="1" hangingPunct="1"/>
            <a:r>
              <a:rPr lang="en-US" sz="2000" dirty="0" smtClean="0"/>
              <a:t>This study:</a:t>
            </a:r>
          </a:p>
          <a:p>
            <a:pPr lvl="1" eaLnBrk="1" hangingPunct="1"/>
            <a:r>
              <a:rPr lang="en-US" sz="1800" dirty="0" smtClean="0"/>
              <a:t>5nm </a:t>
            </a:r>
            <a:r>
              <a:rPr lang="en-US" sz="1800" dirty="0" err="1" smtClean="0"/>
              <a:t>monodisperse</a:t>
            </a:r>
            <a:r>
              <a:rPr lang="en-US" sz="1800" dirty="0" smtClean="0"/>
              <a:t> Au nanoparticles</a:t>
            </a:r>
          </a:p>
          <a:p>
            <a:pPr lvl="1" eaLnBrk="1" hangingPunct="1"/>
            <a:r>
              <a:rPr lang="en-US" sz="1800" dirty="0" smtClean="0"/>
              <a:t>1.5 grams of material</a:t>
            </a:r>
          </a:p>
          <a:p>
            <a:pPr lvl="1" eaLnBrk="1" hangingPunct="1"/>
            <a:r>
              <a:rPr lang="en-US" sz="1800" dirty="0" smtClean="0"/>
              <a:t>Neutron measurements on NPDF</a:t>
            </a:r>
          </a:p>
        </p:txBody>
      </p:sp>
      <p:grpSp>
        <p:nvGrpSpPr>
          <p:cNvPr id="120836" name="Group 4"/>
          <p:cNvGrpSpPr>
            <a:grpSpLocks/>
          </p:cNvGrpSpPr>
          <p:nvPr/>
        </p:nvGrpSpPr>
        <p:grpSpPr bwMode="auto">
          <a:xfrm>
            <a:off x="5260975" y="1036638"/>
            <a:ext cx="3425825" cy="3173412"/>
            <a:chOff x="3168" y="653"/>
            <a:chExt cx="2158" cy="1999"/>
          </a:xfrm>
        </p:grpSpPr>
        <p:pic>
          <p:nvPicPr>
            <p:cNvPr id="120838" name="Picture 5" descr="Au_100K_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8" y="653"/>
              <a:ext cx="2158" cy="1999"/>
            </a:xfrm>
            <a:prstGeom prst="rect">
              <a:avLst/>
            </a:prstGeom>
            <a:noFill/>
            <a:ln w="9525">
              <a:noFill/>
              <a:miter lim="800000"/>
              <a:headEnd/>
              <a:tailEnd/>
            </a:ln>
          </p:spPr>
        </p:pic>
        <p:sp>
          <p:nvSpPr>
            <p:cNvPr id="120839" name="Line 6"/>
            <p:cNvSpPr>
              <a:spLocks noChangeShapeType="1"/>
            </p:cNvSpPr>
            <p:nvPr/>
          </p:nvSpPr>
          <p:spPr bwMode="auto">
            <a:xfrm>
              <a:off x="3312" y="2592"/>
              <a:ext cx="271" cy="0"/>
            </a:xfrm>
            <a:prstGeom prst="line">
              <a:avLst/>
            </a:prstGeom>
            <a:noFill/>
            <a:ln w="57150">
              <a:solidFill>
                <a:schemeClr val="tx1"/>
              </a:solidFill>
              <a:round/>
              <a:headEnd/>
              <a:tailEnd/>
            </a:ln>
          </p:spPr>
          <p:txBody>
            <a:bodyPr/>
            <a:lstStyle/>
            <a:p>
              <a:endParaRPr lang="en-US"/>
            </a:p>
          </p:txBody>
        </p:sp>
        <p:sp>
          <p:nvSpPr>
            <p:cNvPr id="236551" name="Text Box 7"/>
            <p:cNvSpPr txBox="1">
              <a:spLocks noChangeArrowheads="1"/>
            </p:cNvSpPr>
            <p:nvPr/>
          </p:nvSpPr>
          <p:spPr bwMode="auto">
            <a:xfrm>
              <a:off x="3264" y="2400"/>
              <a:ext cx="393" cy="173"/>
            </a:xfrm>
            <a:prstGeom prst="rect">
              <a:avLst/>
            </a:prstGeom>
            <a:noFill/>
            <a:ln w="9525">
              <a:noFill/>
              <a:miter lim="800000"/>
              <a:headEnd/>
              <a:tailEnd/>
            </a:ln>
            <a:effectLst/>
          </p:spPr>
          <p:txBody>
            <a:bodyPr wrap="none">
              <a:spAutoFit/>
            </a:bodyPr>
            <a:lstStyle/>
            <a:p>
              <a:pPr>
                <a:defRPr/>
              </a:pPr>
              <a:r>
                <a:rPr lang="en-US" sz="1200" b="1">
                  <a:effectLst>
                    <a:outerShdw blurRad="38100" dist="38100" dir="2700000" algn="tl">
                      <a:srgbClr val="C0C0C0"/>
                    </a:outerShdw>
                  </a:effectLst>
                  <a:latin typeface="Arial" charset="0"/>
                  <a:cs typeface="Arial" charset="0"/>
                </a:rPr>
                <a:t>50 nm</a:t>
              </a:r>
            </a:p>
          </p:txBody>
        </p:sp>
        <p:pic>
          <p:nvPicPr>
            <p:cNvPr id="120841" name="Picture 8" descr="Au_500K_3(high ma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68" y="653"/>
              <a:ext cx="1060" cy="981"/>
            </a:xfrm>
            <a:prstGeom prst="rect">
              <a:avLst/>
            </a:prstGeom>
            <a:noFill/>
            <a:ln w="9525">
              <a:noFill/>
              <a:miter lim="800000"/>
              <a:headEnd/>
              <a:tailEnd/>
            </a:ln>
          </p:spPr>
        </p:pic>
        <p:sp>
          <p:nvSpPr>
            <p:cNvPr id="120842" name="Line 9"/>
            <p:cNvSpPr>
              <a:spLocks noChangeAspect="1" noChangeShapeType="1"/>
            </p:cNvSpPr>
            <p:nvPr/>
          </p:nvSpPr>
          <p:spPr bwMode="auto">
            <a:xfrm>
              <a:off x="3294" y="701"/>
              <a:ext cx="187" cy="0"/>
            </a:xfrm>
            <a:prstGeom prst="line">
              <a:avLst/>
            </a:prstGeom>
            <a:noFill/>
            <a:ln w="38100">
              <a:solidFill>
                <a:schemeClr val="tx1"/>
              </a:solidFill>
              <a:round/>
              <a:headEnd/>
              <a:tailEnd/>
            </a:ln>
          </p:spPr>
          <p:txBody>
            <a:bodyPr/>
            <a:lstStyle/>
            <a:p>
              <a:endParaRPr lang="en-US"/>
            </a:p>
          </p:txBody>
        </p:sp>
        <p:sp>
          <p:nvSpPr>
            <p:cNvPr id="236554" name="Text Box 10"/>
            <p:cNvSpPr txBox="1">
              <a:spLocks noChangeAspect="1" noChangeArrowheads="1"/>
            </p:cNvSpPr>
            <p:nvPr/>
          </p:nvSpPr>
          <p:spPr bwMode="auto">
            <a:xfrm>
              <a:off x="3216" y="672"/>
              <a:ext cx="451" cy="173"/>
            </a:xfrm>
            <a:prstGeom prst="rect">
              <a:avLst/>
            </a:prstGeom>
            <a:noFill/>
            <a:ln w="9525">
              <a:noFill/>
              <a:miter lim="800000"/>
              <a:headEnd/>
              <a:tailEnd/>
            </a:ln>
            <a:effectLst/>
          </p:spPr>
          <p:txBody>
            <a:bodyPr>
              <a:spAutoFit/>
            </a:bodyPr>
            <a:lstStyle/>
            <a:p>
              <a:pPr>
                <a:spcBef>
                  <a:spcPct val="50000"/>
                </a:spcBef>
                <a:defRPr/>
              </a:pPr>
              <a:r>
                <a:rPr lang="en-US" sz="1200" b="1">
                  <a:effectLst>
                    <a:outerShdw blurRad="38100" dist="38100" dir="2700000" algn="tl">
                      <a:srgbClr val="C0C0C0"/>
                    </a:outerShdw>
                  </a:effectLst>
                  <a:latin typeface="Arial" charset="0"/>
                  <a:cs typeface="Arial" charset="0"/>
                </a:rPr>
                <a:t>2nm</a:t>
              </a:r>
              <a:endParaRPr lang="en-US" sz="1200" b="1">
                <a:latin typeface="Arial" charset="0"/>
                <a:cs typeface="Arial" charset="0"/>
              </a:endParaRPr>
            </a:p>
          </p:txBody>
        </p:sp>
      </p:grpSp>
      <p:pic>
        <p:nvPicPr>
          <p:cNvPr id="12083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6213" y="3962400"/>
            <a:ext cx="2135187" cy="2209800"/>
          </a:xfrm>
          <a:prstGeom prst="rect">
            <a:avLst/>
          </a:prstGeom>
          <a:noFill/>
          <a:ln w="9525">
            <a:noFill/>
            <a:miter lim="800000"/>
            <a:headEnd/>
            <a:tailEnd/>
          </a:ln>
        </p:spPr>
      </p:pic>
    </p:spTree>
    <p:extLst>
      <p:ext uri="{BB962C8B-B14F-4D97-AF65-F5344CB8AC3E}">
        <p14:creationId xmlns:p14="http://schemas.microsoft.com/office/powerpoint/2010/main" val="16944583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381000" y="304800"/>
            <a:ext cx="8763000" cy="531813"/>
          </a:xfrm>
        </p:spPr>
        <p:txBody>
          <a:bodyPr/>
          <a:lstStyle/>
          <a:p>
            <a:pPr eaLnBrk="1" hangingPunct="1"/>
            <a:r>
              <a:rPr lang="en-US" dirty="0" smtClean="0"/>
              <a:t>Gold nanoparticles: First NPDF data</a:t>
            </a:r>
          </a:p>
        </p:txBody>
      </p:sp>
      <p:sp>
        <p:nvSpPr>
          <p:cNvPr id="121859" name="Rectangle 3"/>
          <p:cNvSpPr>
            <a:spLocks noChangeArrowheads="1"/>
          </p:cNvSpPr>
          <p:nvPr/>
        </p:nvSpPr>
        <p:spPr bwMode="auto">
          <a:xfrm>
            <a:off x="1833563" y="2081213"/>
            <a:ext cx="5710237" cy="3481387"/>
          </a:xfrm>
          <a:prstGeom prst="rect">
            <a:avLst/>
          </a:prstGeom>
          <a:noFill/>
          <a:ln w="12700">
            <a:noFill/>
            <a:miter lim="800000"/>
            <a:headEnd type="none" w="sm" len="sm"/>
            <a:tailEnd type="none" w="sm" len="sm"/>
          </a:ln>
        </p:spPr>
        <p:txBody>
          <a:bodyPr>
            <a:spAutoFit/>
          </a:bodyPr>
          <a:lstStyle/>
          <a:p>
            <a:endParaRPr lang="en-US"/>
          </a:p>
        </p:txBody>
      </p:sp>
      <p:pic>
        <p:nvPicPr>
          <p:cNvPr id="121860" name="Picture 17"/>
          <p:cNvPicPr>
            <a:picLocks noChangeAspect="1" noChangeArrowheads="1"/>
          </p:cNvPicPr>
          <p:nvPr/>
        </p:nvPicPr>
        <p:blipFill>
          <a:blip r:embed="rId3" cstate="screen">
            <a:extLst>
              <a:ext uri="{28A0092B-C50C-407E-A947-70E740481C1C}">
                <a14:useLocalDpi xmlns:a14="http://schemas.microsoft.com/office/drawing/2010/main"/>
              </a:ext>
            </a:extLst>
          </a:blip>
          <a:srcRect l="4224" t="6190" r="15544" b="2515"/>
          <a:stretch>
            <a:fillRect/>
          </a:stretch>
        </p:blipFill>
        <p:spPr bwMode="auto">
          <a:xfrm>
            <a:off x="457200" y="914400"/>
            <a:ext cx="6324600" cy="4910138"/>
          </a:xfrm>
          <a:prstGeom prst="rect">
            <a:avLst/>
          </a:prstGeom>
          <a:noFill/>
          <a:ln w="9525" algn="ctr">
            <a:noFill/>
            <a:miter lim="800000"/>
            <a:headEnd type="none" w="sm" len="sm"/>
            <a:tailEnd type="none" w="sm" len="sm"/>
          </a:ln>
        </p:spPr>
      </p:pic>
      <p:sp>
        <p:nvSpPr>
          <p:cNvPr id="19" name="TextBox 18"/>
          <p:cNvSpPr txBox="1"/>
          <p:nvPr/>
        </p:nvSpPr>
        <p:spPr>
          <a:xfrm>
            <a:off x="5394325" y="1219200"/>
            <a:ext cx="1133475" cy="369888"/>
          </a:xfrm>
          <a:prstGeom prst="rect">
            <a:avLst/>
          </a:prstGeom>
          <a:noFill/>
        </p:spPr>
        <p:txBody>
          <a:bodyPr wrap="none">
            <a:spAutoFit/>
          </a:bodyPr>
          <a:lstStyle/>
          <a:p>
            <a:pPr>
              <a:defRPr/>
            </a:pPr>
            <a:r>
              <a:rPr lang="en-US" sz="1800" dirty="0">
                <a:latin typeface="+mn-lt"/>
              </a:rPr>
              <a:t>Bulk gold</a:t>
            </a:r>
          </a:p>
        </p:txBody>
      </p:sp>
      <p:sp>
        <p:nvSpPr>
          <p:cNvPr id="20" name="TextBox 19"/>
          <p:cNvSpPr txBox="1"/>
          <p:nvPr/>
        </p:nvSpPr>
        <p:spPr>
          <a:xfrm>
            <a:off x="4419600" y="3429000"/>
            <a:ext cx="2108200" cy="369888"/>
          </a:xfrm>
          <a:prstGeom prst="rect">
            <a:avLst/>
          </a:prstGeom>
          <a:noFill/>
        </p:spPr>
        <p:txBody>
          <a:bodyPr wrap="none">
            <a:spAutoFit/>
          </a:bodyPr>
          <a:lstStyle/>
          <a:p>
            <a:pPr>
              <a:defRPr/>
            </a:pPr>
            <a:r>
              <a:rPr lang="en-US" sz="1800" dirty="0">
                <a:latin typeface="+mn-lt"/>
              </a:rPr>
              <a:t>Gold </a:t>
            </a:r>
            <a:r>
              <a:rPr lang="en-US" sz="1800" dirty="0" err="1">
                <a:latin typeface="+mn-lt"/>
              </a:rPr>
              <a:t>nanoparticles</a:t>
            </a:r>
            <a:endParaRPr lang="en-US" sz="1800" dirty="0">
              <a:latin typeface="+mn-lt"/>
            </a:endParaRPr>
          </a:p>
        </p:txBody>
      </p:sp>
      <p:sp>
        <p:nvSpPr>
          <p:cNvPr id="21" name="TextBox 20"/>
          <p:cNvSpPr txBox="1"/>
          <p:nvPr/>
        </p:nvSpPr>
        <p:spPr>
          <a:xfrm>
            <a:off x="3352800" y="4233863"/>
            <a:ext cx="2547938" cy="338137"/>
          </a:xfrm>
          <a:prstGeom prst="rect">
            <a:avLst/>
          </a:prstGeom>
          <a:noFill/>
        </p:spPr>
        <p:txBody>
          <a:bodyPr wrap="none">
            <a:spAutoFit/>
          </a:bodyPr>
          <a:lstStyle/>
          <a:p>
            <a:pPr>
              <a:defRPr/>
            </a:pPr>
            <a:r>
              <a:rPr lang="en-US" sz="1600" dirty="0">
                <a:latin typeface="+mn-lt"/>
              </a:rPr>
              <a:t>Average diameter ~3.6nm</a:t>
            </a:r>
          </a:p>
        </p:txBody>
      </p:sp>
      <p:cxnSp>
        <p:nvCxnSpPr>
          <p:cNvPr id="121864" name="Straight Arrow Connector 26"/>
          <p:cNvCxnSpPr>
            <a:cxnSpLocks noChangeShapeType="1"/>
          </p:cNvCxnSpPr>
          <p:nvPr/>
        </p:nvCxnSpPr>
        <p:spPr bwMode="auto">
          <a:xfrm rot="-9900000">
            <a:off x="2963863" y="4325938"/>
            <a:ext cx="457200" cy="1587"/>
          </a:xfrm>
          <a:prstGeom prst="straightConnector1">
            <a:avLst/>
          </a:prstGeom>
          <a:noFill/>
          <a:ln w="25400" cap="sq" algn="ctr">
            <a:solidFill>
              <a:schemeClr val="accent2"/>
            </a:solidFill>
            <a:round/>
            <a:headEnd/>
            <a:tailEnd type="stealth" w="lg" len="lg"/>
          </a:ln>
        </p:spPr>
      </p:cxnSp>
      <p:sp>
        <p:nvSpPr>
          <p:cNvPr id="121865" name="Rectangle 9"/>
          <p:cNvSpPr>
            <a:spLocks noChangeArrowheads="1"/>
          </p:cNvSpPr>
          <p:nvPr/>
        </p:nvSpPr>
        <p:spPr bwMode="auto">
          <a:xfrm>
            <a:off x="6705600" y="1143000"/>
            <a:ext cx="2057400" cy="2308225"/>
          </a:xfrm>
          <a:prstGeom prst="rect">
            <a:avLst/>
          </a:prstGeom>
          <a:noFill/>
          <a:ln w="12700">
            <a:noFill/>
            <a:miter lim="800000"/>
            <a:headEnd type="none" w="sm" len="sm"/>
            <a:tailEnd type="none" w="sm" len="sm"/>
          </a:ln>
        </p:spPr>
        <p:txBody>
          <a:bodyPr anchor="ctr">
            <a:spAutoFit/>
          </a:bodyPr>
          <a:lstStyle/>
          <a:p>
            <a:r>
              <a:rPr lang="en-US" sz="1200" dirty="0">
                <a:solidFill>
                  <a:schemeClr val="tx2"/>
                </a:solidFill>
                <a:latin typeface="Arial" pitchFamily="34" charset="0"/>
              </a:rPr>
              <a:t>K.L. Page, Th. Proffen, H. </a:t>
            </a:r>
            <a:r>
              <a:rPr lang="en-US" sz="1200" dirty="0" err="1">
                <a:solidFill>
                  <a:schemeClr val="tx2"/>
                </a:solidFill>
                <a:latin typeface="Arial" pitchFamily="34" charset="0"/>
              </a:rPr>
              <a:t>Terrones</a:t>
            </a:r>
            <a:r>
              <a:rPr lang="en-US" sz="1200" dirty="0">
                <a:solidFill>
                  <a:schemeClr val="tx2"/>
                </a:solidFill>
                <a:latin typeface="Arial" pitchFamily="34" charset="0"/>
              </a:rPr>
              <a:t>, M. </a:t>
            </a:r>
            <a:r>
              <a:rPr lang="en-US" sz="1200" dirty="0" err="1">
                <a:solidFill>
                  <a:schemeClr val="tx2"/>
                </a:solidFill>
                <a:latin typeface="Arial" pitchFamily="34" charset="0"/>
              </a:rPr>
              <a:t>Terrones</a:t>
            </a:r>
            <a:r>
              <a:rPr lang="en-US" sz="1200" dirty="0">
                <a:solidFill>
                  <a:schemeClr val="tx2"/>
                </a:solidFill>
                <a:latin typeface="Arial" pitchFamily="34" charset="0"/>
              </a:rPr>
              <a:t>, L. Lee, Y. Yang, S. Stemmer, R. </a:t>
            </a:r>
            <a:r>
              <a:rPr lang="en-US" sz="1200" dirty="0" err="1">
                <a:solidFill>
                  <a:schemeClr val="tx2"/>
                </a:solidFill>
                <a:latin typeface="Arial" pitchFamily="34" charset="0"/>
              </a:rPr>
              <a:t>Seshadri</a:t>
            </a:r>
            <a:r>
              <a:rPr lang="en-US" sz="1200" dirty="0">
                <a:solidFill>
                  <a:schemeClr val="tx2"/>
                </a:solidFill>
                <a:latin typeface="Arial" pitchFamily="34" charset="0"/>
              </a:rPr>
              <a:t> and A.K. </a:t>
            </a:r>
            <a:r>
              <a:rPr lang="en-US" sz="1200" dirty="0" err="1">
                <a:solidFill>
                  <a:schemeClr val="tx2"/>
                </a:solidFill>
                <a:latin typeface="Arial" pitchFamily="34" charset="0"/>
              </a:rPr>
              <a:t>Cheetham</a:t>
            </a:r>
            <a:r>
              <a:rPr lang="en-US" sz="1200" dirty="0">
                <a:solidFill>
                  <a:schemeClr val="tx2"/>
                </a:solidFill>
                <a:latin typeface="Arial" pitchFamily="34" charset="0"/>
              </a:rPr>
              <a:t>, </a:t>
            </a:r>
            <a:r>
              <a:rPr lang="en-US" sz="1200" b="1" dirty="0">
                <a:solidFill>
                  <a:schemeClr val="tx2"/>
                </a:solidFill>
                <a:latin typeface="Arial" pitchFamily="34" charset="0"/>
              </a:rPr>
              <a:t>Direct Observation of the Structure of Gold Nanoparticles by Total Scattering Powder Neutron Diffraction</a:t>
            </a:r>
            <a:r>
              <a:rPr lang="en-US" sz="1200" dirty="0">
                <a:solidFill>
                  <a:schemeClr val="tx2"/>
                </a:solidFill>
                <a:latin typeface="Arial" pitchFamily="34" charset="0"/>
              </a:rPr>
              <a:t>, </a:t>
            </a:r>
            <a:r>
              <a:rPr lang="en-US" sz="1200" i="1" dirty="0">
                <a:solidFill>
                  <a:schemeClr val="tx2"/>
                </a:solidFill>
                <a:latin typeface="Arial" pitchFamily="34" charset="0"/>
              </a:rPr>
              <a:t>Chem. Phys. </a:t>
            </a:r>
            <a:r>
              <a:rPr lang="en-US" sz="1200" i="1" dirty="0" err="1">
                <a:solidFill>
                  <a:schemeClr val="tx2"/>
                </a:solidFill>
                <a:latin typeface="Arial" pitchFamily="34" charset="0"/>
              </a:rPr>
              <a:t>Lett</a:t>
            </a:r>
            <a:r>
              <a:rPr lang="en-US" sz="1200" i="1" dirty="0">
                <a:solidFill>
                  <a:schemeClr val="tx2"/>
                </a:solidFill>
                <a:latin typeface="Arial" pitchFamily="34" charset="0"/>
              </a:rPr>
              <a:t>.</a:t>
            </a:r>
            <a:r>
              <a:rPr lang="en-US" sz="1200" dirty="0">
                <a:solidFill>
                  <a:schemeClr val="tx2"/>
                </a:solidFill>
                <a:latin typeface="Arial" pitchFamily="34" charset="0"/>
              </a:rPr>
              <a:t> </a:t>
            </a:r>
            <a:r>
              <a:rPr lang="en-US" sz="1200" b="1" dirty="0">
                <a:solidFill>
                  <a:schemeClr val="tx2"/>
                </a:solidFill>
                <a:latin typeface="Arial" pitchFamily="34" charset="0"/>
              </a:rPr>
              <a:t>393</a:t>
            </a:r>
            <a:r>
              <a:rPr lang="en-US" sz="1200" dirty="0">
                <a:solidFill>
                  <a:schemeClr val="tx2"/>
                </a:solidFill>
                <a:latin typeface="Arial" pitchFamily="34" charset="0"/>
              </a:rPr>
              <a:t>, 385-388 (2004). </a:t>
            </a:r>
          </a:p>
        </p:txBody>
      </p:sp>
    </p:spTree>
    <p:extLst>
      <p:ext uri="{BB962C8B-B14F-4D97-AF65-F5344CB8AC3E}">
        <p14:creationId xmlns:p14="http://schemas.microsoft.com/office/powerpoint/2010/main" val="30174663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nano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4400" y="1104900"/>
            <a:ext cx="7848600" cy="4610100"/>
          </a:xfrm>
          <a:prstGeom prst="rect">
            <a:avLst/>
          </a:prstGeom>
          <a:noFill/>
          <a:ln w="9525">
            <a:noFill/>
            <a:miter lim="800000"/>
            <a:headEnd/>
            <a:tailEnd/>
          </a:ln>
        </p:spPr>
      </p:pic>
      <p:sp>
        <p:nvSpPr>
          <p:cNvPr id="8196" name="Rectangle 3"/>
          <p:cNvSpPr>
            <a:spLocks noGrp="1" noChangeArrowheads="1"/>
          </p:cNvSpPr>
          <p:nvPr>
            <p:ph type="title"/>
          </p:nvPr>
        </p:nvSpPr>
        <p:spPr/>
        <p:txBody>
          <a:bodyPr/>
          <a:lstStyle/>
          <a:p>
            <a:pPr eaLnBrk="1" hangingPunct="1">
              <a:defRPr/>
            </a:pPr>
            <a:r>
              <a:rPr lang="en-US" sz="2800" dirty="0" smtClean="0"/>
              <a:t>Nanoparticles: Particle size</a:t>
            </a:r>
          </a:p>
        </p:txBody>
      </p:sp>
      <p:graphicFrame>
        <p:nvGraphicFramePr>
          <p:cNvPr id="21506" name="Object 2"/>
          <p:cNvGraphicFramePr>
            <a:graphicFrameLocks noGrp="1" noChangeAspect="1"/>
          </p:cNvGraphicFramePr>
          <p:nvPr>
            <p:ph idx="1"/>
            <p:extLst>
              <p:ext uri="{D42A27DB-BD31-4B8C-83A1-F6EECF244321}">
                <p14:modId xmlns:p14="http://schemas.microsoft.com/office/powerpoint/2010/main" val="3083713942"/>
              </p:ext>
            </p:extLst>
          </p:nvPr>
        </p:nvGraphicFramePr>
        <p:xfrm>
          <a:off x="3784600" y="2035175"/>
          <a:ext cx="1054100" cy="469900"/>
        </p:xfrm>
        <a:graphic>
          <a:graphicData uri="http://schemas.openxmlformats.org/presentationml/2006/ole">
            <mc:AlternateContent xmlns:mc="http://schemas.openxmlformats.org/markup-compatibility/2006">
              <mc:Choice xmlns:v="urn:schemas-microsoft-com:vml" Requires="v">
                <p:oleObj spid="_x0000_s3080" name="Equation" r:id="rId5" imgW="1054080" imgH="469800" progId="">
                  <p:embed/>
                </p:oleObj>
              </mc:Choice>
              <mc:Fallback>
                <p:oleObj name="Equation" r:id="rId5" imgW="1054080" imgH="469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4600" y="2035175"/>
                        <a:ext cx="1054100" cy="469900"/>
                      </a:xfrm>
                      <a:prstGeom prst="rect">
                        <a:avLst/>
                      </a:prstGeom>
                      <a:noFill/>
                      <a:extLst/>
                    </p:spPr>
                  </p:pic>
                </p:oleObj>
              </mc:Fallback>
            </mc:AlternateContent>
          </a:graphicData>
        </a:graphic>
      </p:graphicFrame>
      <p:sp>
        <p:nvSpPr>
          <p:cNvPr id="15365" name="Text Box 4"/>
          <p:cNvSpPr txBox="1">
            <a:spLocks noChangeArrowheads="1"/>
          </p:cNvSpPr>
          <p:nvPr/>
        </p:nvSpPr>
        <p:spPr bwMode="auto">
          <a:xfrm>
            <a:off x="6553200" y="1673225"/>
            <a:ext cx="1504950" cy="461963"/>
          </a:xfrm>
          <a:prstGeom prst="rect">
            <a:avLst/>
          </a:prstGeom>
          <a:noFill/>
          <a:ln w="12700">
            <a:noFill/>
            <a:miter lim="800000"/>
            <a:headEnd type="none" w="sm" len="sm"/>
            <a:tailEnd type="none" w="sm" len="sm"/>
          </a:ln>
        </p:spPr>
        <p:txBody>
          <a:bodyPr wrap="none">
            <a:spAutoFit/>
          </a:bodyPr>
          <a:lstStyle/>
          <a:p>
            <a:pPr>
              <a:defRPr/>
            </a:pPr>
            <a:r>
              <a:rPr lang="en-US" u="sng" dirty="0" err="1">
                <a:solidFill>
                  <a:schemeClr val="accent2"/>
                </a:solidFill>
                <a:latin typeface="+mn-lt"/>
              </a:rPr>
              <a:t>Nanogold</a:t>
            </a:r>
            <a:endParaRPr lang="en-US" u="sng" dirty="0">
              <a:solidFill>
                <a:schemeClr val="accent2"/>
              </a:solidFill>
              <a:latin typeface="+mn-lt"/>
            </a:endParaRPr>
          </a:p>
        </p:txBody>
      </p:sp>
      <p:sp>
        <p:nvSpPr>
          <p:cNvPr id="21510" name="Text Box 5"/>
          <p:cNvSpPr txBox="1">
            <a:spLocks noChangeArrowheads="1"/>
          </p:cNvSpPr>
          <p:nvPr/>
        </p:nvSpPr>
        <p:spPr bwMode="auto">
          <a:xfrm rot="873305">
            <a:off x="3657600" y="1905000"/>
            <a:ext cx="2317750" cy="366713"/>
          </a:xfrm>
          <a:prstGeom prst="rect">
            <a:avLst/>
          </a:prstGeom>
          <a:noFill/>
          <a:ln w="12700">
            <a:noFill/>
            <a:miter lim="800000"/>
            <a:headEnd type="none" w="sm" len="sm"/>
            <a:tailEnd type="none" w="sm" len="sm"/>
          </a:ln>
        </p:spPr>
        <p:txBody>
          <a:bodyPr wrap="none">
            <a:spAutoFit/>
          </a:bodyPr>
          <a:lstStyle/>
          <a:p>
            <a:r>
              <a:rPr lang="en-US" sz="1800" i="1"/>
              <a:t>Instrument resolution</a:t>
            </a:r>
          </a:p>
        </p:txBody>
      </p:sp>
      <p:sp>
        <p:nvSpPr>
          <p:cNvPr id="21511" name="Text Box 7"/>
          <p:cNvSpPr txBox="1">
            <a:spLocks noChangeArrowheads="1"/>
          </p:cNvSpPr>
          <p:nvPr/>
        </p:nvSpPr>
        <p:spPr bwMode="auto">
          <a:xfrm>
            <a:off x="2895600" y="2743200"/>
            <a:ext cx="2927350" cy="366713"/>
          </a:xfrm>
          <a:prstGeom prst="rect">
            <a:avLst/>
          </a:prstGeom>
          <a:noFill/>
          <a:ln w="12700">
            <a:noFill/>
            <a:miter lim="800000"/>
            <a:headEnd type="none" w="sm" len="sm"/>
            <a:tailEnd type="none" w="sm" len="sm"/>
          </a:ln>
        </p:spPr>
        <p:txBody>
          <a:bodyPr wrap="none">
            <a:spAutoFit/>
          </a:bodyPr>
          <a:lstStyle/>
          <a:p>
            <a:r>
              <a:rPr lang="en-US" sz="1800" i="1"/>
              <a:t>Spherical particle envelope</a:t>
            </a:r>
          </a:p>
        </p:txBody>
      </p:sp>
    </p:spTree>
    <p:extLst>
      <p:ext uri="{BB962C8B-B14F-4D97-AF65-F5344CB8AC3E}">
        <p14:creationId xmlns:p14="http://schemas.microsoft.com/office/powerpoint/2010/main" val="6582336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2" name="Rectangle 14"/>
          <p:cNvSpPr>
            <a:spLocks noGrp="1" noChangeArrowheads="1"/>
          </p:cNvSpPr>
          <p:nvPr>
            <p:ph type="title"/>
          </p:nvPr>
        </p:nvSpPr>
        <p:spPr>
          <a:xfrm>
            <a:off x="111204" y="177114"/>
            <a:ext cx="8880396" cy="514372"/>
          </a:xfrm>
        </p:spPr>
        <p:txBody>
          <a:bodyPr rIns="132080"/>
          <a:lstStyle/>
          <a:p>
            <a:pPr>
              <a:defRPr/>
            </a:pPr>
            <a:r>
              <a:rPr lang="en-US" sz="3200" dirty="0"/>
              <a:t>Modeling Au structure only</a:t>
            </a:r>
          </a:p>
        </p:txBody>
      </p:sp>
      <p:pic>
        <p:nvPicPr>
          <p:cNvPr id="151569"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82552" y="157162"/>
            <a:ext cx="717550" cy="650875"/>
          </a:xfrm>
          <a:prstGeom prst="rect">
            <a:avLst/>
          </a:prstGeom>
          <a:noFill/>
          <a:ln w="12700" cap="rnd">
            <a:noFill/>
            <a:round/>
            <a:headEnd/>
            <a:tailEnd/>
          </a:ln>
        </p:spPr>
      </p:pic>
      <p:pic>
        <p:nvPicPr>
          <p:cNvPr id="151570" name="Picture 16"/>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86200" y="1077913"/>
            <a:ext cx="4860925" cy="4572000"/>
          </a:xfrm>
          <a:prstGeom prst="rect">
            <a:avLst/>
          </a:prstGeom>
          <a:noFill/>
          <a:ln w="12700" cap="rnd">
            <a:noFill/>
            <a:round/>
            <a:headEnd/>
            <a:tailEnd/>
          </a:ln>
        </p:spPr>
      </p:pic>
      <p:sp>
        <p:nvSpPr>
          <p:cNvPr id="151571" name="Rectangle 17"/>
          <p:cNvSpPr>
            <a:spLocks/>
          </p:cNvSpPr>
          <p:nvPr/>
        </p:nvSpPr>
        <p:spPr bwMode="auto">
          <a:xfrm>
            <a:off x="685800" y="936626"/>
            <a:ext cx="3975100" cy="4445000"/>
          </a:xfrm>
          <a:prstGeom prst="rect">
            <a:avLst/>
          </a:prstGeom>
          <a:noFill/>
          <a:ln w="12700" cap="rnd">
            <a:noFill/>
            <a:round/>
            <a:headEnd/>
            <a:tailEnd/>
          </a:ln>
        </p:spPr>
        <p:txBody>
          <a:bodyPr lIns="38100" tIns="38100" rIns="38100" bIns="38100"/>
          <a:lstStyle/>
          <a:p>
            <a:endParaRPr lang="en-US" sz="1800">
              <a:latin typeface="Calibri" pitchFamily="34" charset="0"/>
              <a:cs typeface="Calibri" pitchFamily="34" charset="0"/>
              <a:sym typeface="Calibri" pitchFamily="34" charset="0"/>
            </a:endParaRPr>
          </a:p>
          <a:p>
            <a:r>
              <a:rPr lang="en-US" sz="1800">
                <a:latin typeface="Calibri" pitchFamily="34" charset="0"/>
                <a:cs typeface="Calibri" pitchFamily="34" charset="0"/>
                <a:sym typeface="Calibri" pitchFamily="34" charset="0"/>
              </a:rPr>
              <a:t>300 K: </a:t>
            </a:r>
            <a:r>
              <a:rPr lang="en-US" sz="1800">
                <a:solidFill>
                  <a:srgbClr val="F79646"/>
                </a:solidFill>
                <a:latin typeface="Calibri Italic" pitchFamily="34" charset="0"/>
                <a:cs typeface="Calibri Italic" pitchFamily="34" charset="0"/>
                <a:sym typeface="Calibri Italic" pitchFamily="34" charset="0"/>
              </a:rPr>
              <a:t>R</a:t>
            </a:r>
            <a:r>
              <a:rPr lang="en-US" sz="1800" baseline="-25000">
                <a:solidFill>
                  <a:srgbClr val="F79646"/>
                </a:solidFill>
                <a:latin typeface="Calibri Italic" pitchFamily="34" charset="0"/>
                <a:cs typeface="Calibri Italic" pitchFamily="34" charset="0"/>
                <a:sym typeface="Calibri Italic" pitchFamily="34" charset="0"/>
              </a:rPr>
              <a:t>w</a:t>
            </a:r>
            <a:r>
              <a:rPr lang="en-US" sz="1800">
                <a:solidFill>
                  <a:srgbClr val="F79646"/>
                </a:solidFill>
                <a:latin typeface="Calibri Italic" pitchFamily="34" charset="0"/>
                <a:cs typeface="Calibri Italic" pitchFamily="34" charset="0"/>
                <a:sym typeface="Calibri Italic" pitchFamily="34" charset="0"/>
              </a:rPr>
              <a:t> = 33.8 %</a:t>
            </a:r>
            <a:endParaRPr lang="en-US" sz="1800">
              <a:latin typeface="Calibri" pitchFamily="34" charset="0"/>
              <a:cs typeface="Calibri" pitchFamily="34" charset="0"/>
              <a:sym typeface="Calibri" pitchFamily="34" charset="0"/>
            </a:endParaRP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scale = 		0.2121(5)</a:t>
            </a: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a = 		4.0753(1)</a:t>
            </a: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u</a:t>
            </a:r>
            <a:r>
              <a:rPr lang="en-US" sz="1800" baseline="-25000">
                <a:latin typeface="Calibri" pitchFamily="34" charset="0"/>
                <a:cs typeface="Calibri" pitchFamily="34" charset="0"/>
                <a:sym typeface="Calibri" pitchFamily="34" charset="0"/>
              </a:rPr>
              <a:t>iso</a:t>
            </a:r>
            <a:r>
              <a:rPr lang="en-US" sz="1800">
                <a:latin typeface="Calibri" pitchFamily="34" charset="0"/>
                <a:cs typeface="Calibri" pitchFamily="34" charset="0"/>
                <a:sym typeface="Calibri" pitchFamily="34" charset="0"/>
              </a:rPr>
              <a:t>(Au) = 	0.01267(6)</a:t>
            </a: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δ1 = 		1.980(7)</a:t>
            </a: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d = 		26.13(7) Å</a:t>
            </a:r>
          </a:p>
          <a:p>
            <a:pPr>
              <a:buClr>
                <a:srgbClr val="000000"/>
              </a:buClr>
              <a:buSzPct val="100000"/>
              <a:buFont typeface="Arial" pitchFamily="34" charset="0"/>
              <a:buChar char="•"/>
            </a:pPr>
            <a:endParaRPr lang="en-US" sz="1800">
              <a:latin typeface="Calibri" pitchFamily="34" charset="0"/>
              <a:cs typeface="Calibri" pitchFamily="34" charset="0"/>
              <a:sym typeface="Calibri" pitchFamily="34" charset="0"/>
            </a:endParaRPr>
          </a:p>
          <a:p>
            <a:endParaRPr lang="en-US" sz="1800">
              <a:latin typeface="Calibri" pitchFamily="34" charset="0"/>
              <a:cs typeface="Calibri" pitchFamily="34" charset="0"/>
              <a:sym typeface="Calibri" pitchFamily="34" charset="0"/>
            </a:endParaRPr>
          </a:p>
          <a:p>
            <a:r>
              <a:rPr lang="en-US" sz="1800">
                <a:latin typeface="Calibri" pitchFamily="34" charset="0"/>
                <a:cs typeface="Calibri" pitchFamily="34" charset="0"/>
                <a:sym typeface="Calibri" pitchFamily="34" charset="0"/>
              </a:rPr>
              <a:t>15 K: </a:t>
            </a:r>
            <a:r>
              <a:rPr lang="en-US" sz="1800">
                <a:solidFill>
                  <a:srgbClr val="F79646"/>
                </a:solidFill>
                <a:latin typeface="Calibri Italic" pitchFamily="34" charset="0"/>
                <a:cs typeface="Calibri Italic" pitchFamily="34" charset="0"/>
                <a:sym typeface="Calibri Italic" pitchFamily="34" charset="0"/>
              </a:rPr>
              <a:t>R</a:t>
            </a:r>
            <a:r>
              <a:rPr lang="en-US" sz="1800" baseline="-25000">
                <a:solidFill>
                  <a:srgbClr val="F79646"/>
                </a:solidFill>
                <a:latin typeface="Calibri Italic" pitchFamily="34" charset="0"/>
                <a:cs typeface="Calibri Italic" pitchFamily="34" charset="0"/>
                <a:sym typeface="Calibri Italic" pitchFamily="34" charset="0"/>
              </a:rPr>
              <a:t>w</a:t>
            </a:r>
            <a:r>
              <a:rPr lang="en-US" sz="1800">
                <a:solidFill>
                  <a:srgbClr val="F79646"/>
                </a:solidFill>
                <a:latin typeface="Calibri Italic" pitchFamily="34" charset="0"/>
                <a:cs typeface="Calibri Italic" pitchFamily="34" charset="0"/>
                <a:sym typeface="Calibri Italic" pitchFamily="34" charset="0"/>
              </a:rPr>
              <a:t> = 27.8 %</a:t>
            </a:r>
            <a:endParaRPr lang="en-US" sz="1800">
              <a:latin typeface="Calibri" pitchFamily="34" charset="0"/>
              <a:cs typeface="Calibri" pitchFamily="34" charset="0"/>
              <a:sym typeface="Calibri" pitchFamily="34" charset="0"/>
            </a:endParaRP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scale =		 0.2070(4)</a:t>
            </a: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a = 		4.06515(5)</a:t>
            </a: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u</a:t>
            </a:r>
            <a:r>
              <a:rPr lang="en-US" sz="1800" baseline="-25000">
                <a:latin typeface="Calibri" pitchFamily="34" charset="0"/>
                <a:cs typeface="Calibri" pitchFamily="34" charset="0"/>
                <a:sym typeface="Calibri" pitchFamily="34" charset="0"/>
              </a:rPr>
              <a:t>iso</a:t>
            </a:r>
            <a:r>
              <a:rPr lang="en-US" sz="1800">
                <a:latin typeface="Calibri" pitchFamily="34" charset="0"/>
                <a:cs typeface="Calibri" pitchFamily="34" charset="0"/>
                <a:sym typeface="Calibri" pitchFamily="34" charset="0"/>
              </a:rPr>
              <a:t>(Au) = 	0.0044(2)</a:t>
            </a: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δ1 = 		2.257(5)</a:t>
            </a:r>
          </a:p>
          <a:p>
            <a:pPr>
              <a:buClr>
                <a:srgbClr val="000000"/>
              </a:buClr>
              <a:buSzPct val="100000"/>
              <a:buFont typeface="Arial" pitchFamily="34" charset="0"/>
              <a:buChar char="•"/>
            </a:pPr>
            <a:r>
              <a:rPr lang="en-US" sz="1800">
                <a:latin typeface="Calibri" pitchFamily="34" charset="0"/>
                <a:cs typeface="Calibri" pitchFamily="34" charset="0"/>
                <a:sym typeface="Calibri" pitchFamily="34" charset="0"/>
              </a:rPr>
              <a:t>d = 		25.54(4) Å</a:t>
            </a:r>
          </a:p>
        </p:txBody>
      </p:sp>
      <p:sp>
        <p:nvSpPr>
          <p:cNvPr id="151572" name="Rectangle 18"/>
          <p:cNvSpPr>
            <a:spLocks/>
          </p:cNvSpPr>
          <p:nvPr/>
        </p:nvSpPr>
        <p:spPr bwMode="auto">
          <a:xfrm>
            <a:off x="685800" y="5657014"/>
            <a:ext cx="7048500" cy="355600"/>
          </a:xfrm>
          <a:prstGeom prst="rect">
            <a:avLst/>
          </a:prstGeom>
          <a:noFill/>
          <a:ln w="12700" cap="rnd">
            <a:noFill/>
            <a:round/>
            <a:headEnd/>
            <a:tailEnd/>
          </a:ln>
        </p:spPr>
        <p:txBody>
          <a:bodyPr lIns="38100" tIns="38100" rIns="38100" bIns="38100"/>
          <a:lstStyle/>
          <a:p>
            <a:r>
              <a:rPr lang="en-US" sz="1800" dirty="0">
                <a:latin typeface="Calibri Italic" pitchFamily="34" charset="0"/>
                <a:cs typeface="Calibri Italic" pitchFamily="34" charset="0"/>
                <a:sym typeface="Calibri Italic" pitchFamily="34" charset="0"/>
              </a:rPr>
              <a:t>This is the conventional PDF nanoparticle approach… no ligand modeling.</a:t>
            </a:r>
          </a:p>
        </p:txBody>
      </p:sp>
    </p:spTree>
    <p:extLst>
      <p:ext uri="{BB962C8B-B14F-4D97-AF65-F5344CB8AC3E}">
        <p14:creationId xmlns:p14="http://schemas.microsoft.com/office/powerpoint/2010/main" val="37427334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2"/>
          <p:cNvSpPr>
            <a:spLocks/>
          </p:cNvSpPr>
          <p:nvPr/>
        </p:nvSpPr>
        <p:spPr bwMode="auto">
          <a:xfrm>
            <a:off x="3708400" y="6188075"/>
            <a:ext cx="1841500" cy="244475"/>
          </a:xfrm>
          <a:prstGeom prst="rect">
            <a:avLst/>
          </a:prstGeom>
          <a:noFill/>
          <a:ln w="12700">
            <a:noFill/>
            <a:miter lim="800000"/>
            <a:headEnd/>
            <a:tailEnd/>
          </a:ln>
        </p:spPr>
        <p:txBody>
          <a:bodyPr lIns="0" tIns="0" rIns="40639" bIns="0"/>
          <a:lstStyle/>
          <a:p>
            <a:pPr marL="39688" algn="ctr">
              <a:spcBef>
                <a:spcPts val="550"/>
              </a:spcBef>
            </a:pPr>
            <a:r>
              <a:rPr lang="en-US" sz="1000" b="1">
                <a:solidFill>
                  <a:srgbClr val="808080"/>
                </a:solidFill>
                <a:latin typeface="Arial" pitchFamily="34" charset="0"/>
                <a:cs typeface="Arial" pitchFamily="34" charset="0"/>
                <a:sym typeface="Arial" pitchFamily="34" charset="0"/>
              </a:rPr>
              <a:t>U N C L A S S I F I E D</a:t>
            </a:r>
          </a:p>
        </p:txBody>
      </p:sp>
      <p:sp>
        <p:nvSpPr>
          <p:cNvPr id="33806" name="Rectangle 14"/>
          <p:cNvSpPr>
            <a:spLocks noGrp="1" noChangeArrowheads="1"/>
          </p:cNvSpPr>
          <p:nvPr>
            <p:ph type="title"/>
          </p:nvPr>
        </p:nvSpPr>
        <p:spPr>
          <a:xfrm>
            <a:off x="111204" y="177114"/>
            <a:ext cx="8880396" cy="514372"/>
          </a:xfrm>
        </p:spPr>
        <p:txBody>
          <a:bodyPr rIns="132080"/>
          <a:lstStyle/>
          <a:p>
            <a:pPr>
              <a:defRPr/>
            </a:pPr>
            <a:r>
              <a:rPr lang="en-US" sz="3200" dirty="0"/>
              <a:t>Modeling Au structure &amp; ligand</a:t>
            </a:r>
          </a:p>
        </p:txBody>
      </p:sp>
      <p:sp>
        <p:nvSpPr>
          <p:cNvPr id="152593" name="Rectangle 15"/>
          <p:cNvSpPr>
            <a:spLocks/>
          </p:cNvSpPr>
          <p:nvPr/>
        </p:nvSpPr>
        <p:spPr bwMode="auto">
          <a:xfrm>
            <a:off x="7816850" y="224631"/>
            <a:ext cx="774700" cy="571500"/>
          </a:xfrm>
          <a:prstGeom prst="rect">
            <a:avLst/>
          </a:prstGeom>
          <a:solidFill>
            <a:srgbClr val="FFFFFF"/>
          </a:solidFill>
          <a:ln w="12700" cap="rnd">
            <a:noFill/>
            <a:round/>
            <a:headEnd/>
            <a:tailEnd/>
          </a:ln>
        </p:spPr>
        <p:txBody>
          <a:bodyPr lIns="38100" tIns="38100" rIns="38100" bIns="38100"/>
          <a:lstStyle/>
          <a:p>
            <a:pPr algn="ctr"/>
            <a:r>
              <a:rPr lang="en-US" sz="3200" dirty="0">
                <a:latin typeface="Calibri" pitchFamily="34" charset="0"/>
                <a:cs typeface="Calibri" pitchFamily="34" charset="0"/>
                <a:sym typeface="Calibri" pitchFamily="34" charset="0"/>
              </a:rPr>
              <a:t>+</a:t>
            </a:r>
          </a:p>
        </p:txBody>
      </p:sp>
      <p:pic>
        <p:nvPicPr>
          <p:cNvPr id="152594"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4875" y="143669"/>
            <a:ext cx="717550" cy="652462"/>
          </a:xfrm>
          <a:prstGeom prst="rect">
            <a:avLst/>
          </a:prstGeom>
          <a:noFill/>
          <a:ln w="12700" cap="rnd">
            <a:noFill/>
            <a:round/>
            <a:headEnd/>
            <a:tailEnd/>
          </a:ln>
        </p:spPr>
      </p:pic>
      <p:pic>
        <p:nvPicPr>
          <p:cNvPr id="152595"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21976" y="176717"/>
            <a:ext cx="582613" cy="520700"/>
          </a:xfrm>
          <a:prstGeom prst="rect">
            <a:avLst/>
          </a:prstGeom>
          <a:noFill/>
          <a:ln w="12700" cap="rnd">
            <a:noFill/>
            <a:round/>
            <a:headEnd/>
            <a:tailEnd/>
          </a:ln>
        </p:spPr>
      </p:pic>
      <p:sp>
        <p:nvSpPr>
          <p:cNvPr id="152596" name="Rectangle 18"/>
          <p:cNvSpPr>
            <a:spLocks/>
          </p:cNvSpPr>
          <p:nvPr/>
        </p:nvSpPr>
        <p:spPr bwMode="auto">
          <a:xfrm>
            <a:off x="7313901" y="779967"/>
            <a:ext cx="1690688" cy="406400"/>
          </a:xfrm>
          <a:prstGeom prst="rect">
            <a:avLst/>
          </a:prstGeom>
          <a:noFill/>
          <a:ln w="12700" cap="rnd">
            <a:noFill/>
            <a:round/>
            <a:headEnd/>
            <a:tailEnd/>
          </a:ln>
        </p:spPr>
        <p:txBody>
          <a:bodyPr wrap="none" lIns="38100" tIns="38100" rIns="38100" bIns="38100">
            <a:spAutoFit/>
          </a:bodyPr>
          <a:lstStyle/>
          <a:p>
            <a:r>
              <a:rPr lang="en-US" sz="1800" dirty="0">
                <a:latin typeface="Calibri" pitchFamily="34" charset="0"/>
                <a:cs typeface="Calibri" pitchFamily="34" charset="0"/>
                <a:sym typeface="Calibri" pitchFamily="34" charset="0"/>
              </a:rPr>
              <a:t>CF</a:t>
            </a:r>
            <a:r>
              <a:rPr lang="en-US" sz="1800" baseline="-25000" dirty="0">
                <a:latin typeface="Calibri" pitchFamily="34" charset="0"/>
                <a:cs typeface="Calibri" pitchFamily="34" charset="0"/>
                <a:sym typeface="Calibri" pitchFamily="34" charset="0"/>
              </a:rPr>
              <a:t>3</a:t>
            </a:r>
            <a:r>
              <a:rPr lang="en-US" sz="1800" dirty="0">
                <a:latin typeface="Calibri" pitchFamily="34" charset="0"/>
                <a:cs typeface="Calibri" pitchFamily="34" charset="0"/>
                <a:sym typeface="Calibri" pitchFamily="34" charset="0"/>
              </a:rPr>
              <a:t>(CF</a:t>
            </a:r>
            <a:r>
              <a:rPr lang="en-US" sz="1800" baseline="-25000" dirty="0">
                <a:latin typeface="Calibri" pitchFamily="34" charset="0"/>
                <a:cs typeface="Calibri" pitchFamily="34" charset="0"/>
                <a:sym typeface="Calibri" pitchFamily="34" charset="0"/>
              </a:rPr>
              <a:t>2 </a:t>
            </a:r>
            <a:r>
              <a:rPr lang="en-US" sz="1800" dirty="0">
                <a:latin typeface="Calibri" pitchFamily="34" charset="0"/>
                <a:cs typeface="Calibri" pitchFamily="34" charset="0"/>
                <a:sym typeface="Calibri" pitchFamily="34" charset="0"/>
              </a:rPr>
              <a:t>)</a:t>
            </a:r>
            <a:r>
              <a:rPr lang="en-US" sz="1800" baseline="-25000" dirty="0">
                <a:latin typeface="Calibri" pitchFamily="34" charset="0"/>
                <a:cs typeface="Calibri" pitchFamily="34" charset="0"/>
                <a:sym typeface="Calibri" pitchFamily="34" charset="0"/>
              </a:rPr>
              <a:t>5</a:t>
            </a:r>
            <a:r>
              <a:rPr lang="en-US" sz="1800" dirty="0">
                <a:latin typeface="Calibri" pitchFamily="34" charset="0"/>
                <a:cs typeface="Calibri" pitchFamily="34" charset="0"/>
                <a:sym typeface="Calibri" pitchFamily="34" charset="0"/>
              </a:rPr>
              <a:t>(CH</a:t>
            </a:r>
            <a:r>
              <a:rPr lang="en-US" sz="1800" baseline="-25000" dirty="0">
                <a:latin typeface="Calibri" pitchFamily="34" charset="0"/>
                <a:cs typeface="Calibri" pitchFamily="34" charset="0"/>
                <a:sym typeface="Calibri" pitchFamily="34" charset="0"/>
              </a:rPr>
              <a:t>2 </a:t>
            </a:r>
            <a:r>
              <a:rPr lang="en-US" sz="1800" dirty="0">
                <a:latin typeface="Calibri" pitchFamily="34" charset="0"/>
                <a:cs typeface="Calibri" pitchFamily="34" charset="0"/>
                <a:sym typeface="Calibri" pitchFamily="34" charset="0"/>
              </a:rPr>
              <a:t>)</a:t>
            </a:r>
            <a:r>
              <a:rPr lang="en-US" sz="1800" baseline="-25000" dirty="0">
                <a:latin typeface="Calibri" pitchFamily="34" charset="0"/>
                <a:cs typeface="Calibri" pitchFamily="34" charset="0"/>
                <a:sym typeface="Calibri" pitchFamily="34" charset="0"/>
              </a:rPr>
              <a:t>2</a:t>
            </a:r>
            <a:r>
              <a:rPr lang="en-US" sz="1800" dirty="0">
                <a:latin typeface="Calibri" pitchFamily="34" charset="0"/>
                <a:cs typeface="Calibri" pitchFamily="34" charset="0"/>
                <a:sym typeface="Calibri" pitchFamily="34" charset="0"/>
              </a:rPr>
              <a:t>S</a:t>
            </a:r>
            <a:r>
              <a:rPr lang="en-US" sz="1800" baseline="30000" dirty="0">
                <a:latin typeface="Calibri" pitchFamily="34" charset="0"/>
                <a:cs typeface="Calibri" pitchFamily="34" charset="0"/>
                <a:sym typeface="Calibri" pitchFamily="34" charset="0"/>
              </a:rPr>
              <a:t>-</a:t>
            </a:r>
          </a:p>
        </p:txBody>
      </p:sp>
      <p:sp>
        <p:nvSpPr>
          <p:cNvPr id="152597" name="Rectangle 19"/>
          <p:cNvSpPr>
            <a:spLocks/>
          </p:cNvSpPr>
          <p:nvPr/>
        </p:nvSpPr>
        <p:spPr bwMode="auto">
          <a:xfrm>
            <a:off x="622300" y="925513"/>
            <a:ext cx="3022600" cy="5003800"/>
          </a:xfrm>
          <a:prstGeom prst="rect">
            <a:avLst/>
          </a:prstGeom>
          <a:noFill/>
          <a:ln w="12700" cap="rnd">
            <a:noFill/>
            <a:round/>
            <a:headEnd/>
            <a:tailEnd/>
          </a:ln>
        </p:spPr>
        <p:txBody>
          <a:bodyPr lIns="38100" tIns="38100" rIns="38100" bIns="38100"/>
          <a:lstStyle/>
          <a:p>
            <a:r>
              <a:rPr lang="en-US" sz="1800" dirty="0">
                <a:latin typeface="Calibri" pitchFamily="34" charset="0"/>
                <a:cs typeface="Calibri" pitchFamily="34" charset="0"/>
                <a:sym typeface="Calibri" pitchFamily="34" charset="0"/>
              </a:rPr>
              <a:t>300 K: </a:t>
            </a:r>
            <a:r>
              <a:rPr lang="en-US" sz="1800" dirty="0" err="1">
                <a:solidFill>
                  <a:srgbClr val="408000"/>
                </a:solidFill>
                <a:latin typeface="Calibri Italic" pitchFamily="34" charset="0"/>
                <a:cs typeface="Calibri Italic" pitchFamily="34" charset="0"/>
                <a:sym typeface="Calibri Italic" pitchFamily="34" charset="0"/>
              </a:rPr>
              <a:t>R</a:t>
            </a:r>
            <a:r>
              <a:rPr lang="en-US" sz="1800" baseline="-25000" dirty="0" err="1">
                <a:solidFill>
                  <a:srgbClr val="408000"/>
                </a:solidFill>
                <a:latin typeface="Calibri Italic" pitchFamily="34" charset="0"/>
                <a:cs typeface="Calibri Italic" pitchFamily="34" charset="0"/>
                <a:sym typeface="Calibri Italic" pitchFamily="34" charset="0"/>
              </a:rPr>
              <a:t>w</a:t>
            </a:r>
            <a:r>
              <a:rPr lang="en-US" sz="1800" dirty="0">
                <a:solidFill>
                  <a:srgbClr val="408000"/>
                </a:solidFill>
                <a:latin typeface="Calibri Italic" pitchFamily="34" charset="0"/>
                <a:cs typeface="Calibri Italic" pitchFamily="34" charset="0"/>
                <a:sym typeface="Calibri Italic" pitchFamily="34" charset="0"/>
              </a:rPr>
              <a:t> = 31.4 %</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scale (Au) = 	0.2082(5)</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scale (molecule) =  0.0485(6)</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a (Au) = 		4.0755(1)</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a(molecule) = 	49.40(3)</a:t>
            </a:r>
          </a:p>
          <a:p>
            <a:pPr>
              <a:buClr>
                <a:srgbClr val="000000"/>
              </a:buClr>
              <a:buSzPct val="100000"/>
              <a:buFont typeface="Arial" pitchFamily="34" charset="0"/>
              <a:buChar char="•"/>
            </a:pPr>
            <a:r>
              <a:rPr lang="en-US" sz="1800" dirty="0" err="1">
                <a:latin typeface="Calibri" pitchFamily="34" charset="0"/>
                <a:cs typeface="Calibri" pitchFamily="34" charset="0"/>
                <a:sym typeface="Calibri" pitchFamily="34" charset="0"/>
              </a:rPr>
              <a:t>u</a:t>
            </a:r>
            <a:r>
              <a:rPr lang="en-US" sz="1800" baseline="-25000" dirty="0" err="1">
                <a:latin typeface="Calibri" pitchFamily="34" charset="0"/>
                <a:cs typeface="Calibri" pitchFamily="34" charset="0"/>
                <a:sym typeface="Calibri" pitchFamily="34" charset="0"/>
              </a:rPr>
              <a:t>iso</a:t>
            </a:r>
            <a:r>
              <a:rPr lang="en-US" sz="1800" dirty="0">
                <a:latin typeface="Calibri" pitchFamily="34" charset="0"/>
                <a:cs typeface="Calibri" pitchFamily="34" charset="0"/>
                <a:sym typeface="Calibri" pitchFamily="34" charset="0"/>
              </a:rPr>
              <a:t>(Au/</a:t>
            </a:r>
            <a:r>
              <a:rPr lang="en-US" sz="1800" dirty="0" err="1">
                <a:latin typeface="Calibri" pitchFamily="34" charset="0"/>
                <a:cs typeface="Calibri" pitchFamily="34" charset="0"/>
                <a:sym typeface="Calibri" pitchFamily="34" charset="0"/>
              </a:rPr>
              <a:t>molec</a:t>
            </a:r>
            <a:r>
              <a:rPr lang="en-US" sz="1800" dirty="0">
                <a:latin typeface="Calibri" pitchFamily="34" charset="0"/>
                <a:cs typeface="Calibri" pitchFamily="34" charset="0"/>
                <a:sym typeface="Calibri" pitchFamily="34" charset="0"/>
              </a:rPr>
              <a:t>) = 	0.01227(5)</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δ1 (Au) = 	1.953(7)</a:t>
            </a:r>
          </a:p>
          <a:p>
            <a:pPr>
              <a:buClr>
                <a:srgbClr val="000000"/>
              </a:buClr>
              <a:buSzPct val="108000"/>
              <a:buFont typeface="Calibri" pitchFamily="34" charset="0"/>
              <a:buChar char="•"/>
            </a:pPr>
            <a:r>
              <a:rPr lang="en-US" sz="1800" dirty="0" err="1">
                <a:latin typeface="Calibri" pitchFamily="34" charset="0"/>
                <a:cs typeface="Calibri" pitchFamily="34" charset="0"/>
                <a:sym typeface="Calibri" pitchFamily="34" charset="0"/>
              </a:rPr>
              <a:t>srat</a:t>
            </a:r>
            <a:r>
              <a:rPr lang="en-US" sz="1800" dirty="0">
                <a:latin typeface="Calibri" pitchFamily="34" charset="0"/>
                <a:cs typeface="Calibri" pitchFamily="34" charset="0"/>
                <a:sym typeface="Calibri" pitchFamily="34" charset="0"/>
              </a:rPr>
              <a:t> (molecule)= 	</a:t>
            </a:r>
            <a:r>
              <a:rPr lang="en-US" sz="1800" dirty="0">
                <a:solidFill>
                  <a:srgbClr val="FF0000"/>
                </a:solidFill>
                <a:latin typeface="Calibri" pitchFamily="34" charset="0"/>
                <a:cs typeface="Calibri" pitchFamily="34" charset="0"/>
                <a:sym typeface="Calibri" pitchFamily="34" charset="0"/>
              </a:rPr>
              <a:t>0.02(3)</a:t>
            </a:r>
            <a:r>
              <a:rPr lang="en-US" sz="1800" dirty="0">
                <a:latin typeface="Calibri" pitchFamily="34" charset="0"/>
                <a:cs typeface="Calibri" pitchFamily="34" charset="0"/>
                <a:sym typeface="Calibri" pitchFamily="34" charset="0"/>
              </a:rPr>
              <a:t> </a:t>
            </a:r>
          </a:p>
          <a:p>
            <a:endParaRPr lang="en-US" sz="1800" dirty="0">
              <a:latin typeface="Calibri" pitchFamily="34" charset="0"/>
              <a:cs typeface="Calibri" pitchFamily="34" charset="0"/>
              <a:sym typeface="Calibri" pitchFamily="34" charset="0"/>
            </a:endParaRPr>
          </a:p>
          <a:p>
            <a:r>
              <a:rPr lang="en-US" sz="1800" dirty="0">
                <a:latin typeface="Calibri" pitchFamily="34" charset="0"/>
                <a:cs typeface="Calibri" pitchFamily="34" charset="0"/>
                <a:sym typeface="Calibri" pitchFamily="34" charset="0"/>
              </a:rPr>
              <a:t>15 K: </a:t>
            </a:r>
            <a:r>
              <a:rPr lang="en-US" sz="1800" dirty="0" err="1">
                <a:solidFill>
                  <a:srgbClr val="008000"/>
                </a:solidFill>
                <a:latin typeface="Calibri Italic" pitchFamily="34" charset="0"/>
                <a:cs typeface="Calibri Italic" pitchFamily="34" charset="0"/>
                <a:sym typeface="Calibri Italic" pitchFamily="34" charset="0"/>
              </a:rPr>
              <a:t>R</a:t>
            </a:r>
            <a:r>
              <a:rPr lang="en-US" sz="1800" baseline="-25000" dirty="0" err="1">
                <a:solidFill>
                  <a:srgbClr val="008000"/>
                </a:solidFill>
                <a:latin typeface="Calibri Italic" pitchFamily="34" charset="0"/>
                <a:cs typeface="Calibri Italic" pitchFamily="34" charset="0"/>
                <a:sym typeface="Calibri Italic" pitchFamily="34" charset="0"/>
              </a:rPr>
              <a:t>w</a:t>
            </a:r>
            <a:r>
              <a:rPr lang="en-US" sz="1800" dirty="0">
                <a:solidFill>
                  <a:srgbClr val="008000"/>
                </a:solidFill>
                <a:latin typeface="Calibri Italic" pitchFamily="34" charset="0"/>
                <a:cs typeface="Calibri Italic" pitchFamily="34" charset="0"/>
                <a:sym typeface="Calibri Italic" pitchFamily="34" charset="0"/>
              </a:rPr>
              <a:t> = 24.7 %</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scale (Au) = 	0.2054(4)</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scale (molecule) =  0.0604(6)</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a (Au) = 		4.06500(5)</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a(molecule) = 	49.23(2)</a:t>
            </a:r>
          </a:p>
          <a:p>
            <a:pPr>
              <a:buClr>
                <a:srgbClr val="000000"/>
              </a:buClr>
              <a:buSzPct val="100000"/>
              <a:buFont typeface="Arial" pitchFamily="34" charset="0"/>
              <a:buChar char="•"/>
            </a:pPr>
            <a:r>
              <a:rPr lang="en-US" sz="1800" dirty="0" err="1">
                <a:latin typeface="Calibri" pitchFamily="34" charset="0"/>
                <a:cs typeface="Calibri" pitchFamily="34" charset="0"/>
                <a:sym typeface="Calibri" pitchFamily="34" charset="0"/>
              </a:rPr>
              <a:t>u</a:t>
            </a:r>
            <a:r>
              <a:rPr lang="en-US" sz="1800" baseline="-25000" dirty="0" err="1">
                <a:latin typeface="Calibri" pitchFamily="34" charset="0"/>
                <a:cs typeface="Calibri" pitchFamily="34" charset="0"/>
                <a:sym typeface="Calibri" pitchFamily="34" charset="0"/>
              </a:rPr>
              <a:t>iso</a:t>
            </a:r>
            <a:r>
              <a:rPr lang="en-US" sz="1800" dirty="0">
                <a:latin typeface="Calibri" pitchFamily="34" charset="0"/>
                <a:cs typeface="Calibri" pitchFamily="34" charset="0"/>
                <a:sym typeface="Calibri" pitchFamily="34" charset="0"/>
              </a:rPr>
              <a:t>(Au/</a:t>
            </a:r>
            <a:r>
              <a:rPr lang="en-US" sz="1800" dirty="0" err="1">
                <a:latin typeface="Calibri" pitchFamily="34" charset="0"/>
                <a:cs typeface="Calibri" pitchFamily="34" charset="0"/>
                <a:sym typeface="Calibri" pitchFamily="34" charset="0"/>
              </a:rPr>
              <a:t>molec</a:t>
            </a:r>
            <a:r>
              <a:rPr lang="en-US" sz="1800" dirty="0">
                <a:latin typeface="Calibri" pitchFamily="34" charset="0"/>
                <a:cs typeface="Calibri" pitchFamily="34" charset="0"/>
                <a:sym typeface="Calibri" pitchFamily="34" charset="0"/>
              </a:rPr>
              <a:t>) = 	0.00433(2)</a:t>
            </a:r>
          </a:p>
          <a:p>
            <a:pPr>
              <a:buClr>
                <a:srgbClr val="000000"/>
              </a:buClr>
              <a:buSzPct val="100000"/>
              <a:buFont typeface="Arial" pitchFamily="34" charset="0"/>
              <a:buChar char="•"/>
            </a:pPr>
            <a:r>
              <a:rPr lang="en-US" sz="1800" dirty="0">
                <a:latin typeface="Calibri" pitchFamily="34" charset="0"/>
                <a:cs typeface="Calibri" pitchFamily="34" charset="0"/>
                <a:sym typeface="Calibri" pitchFamily="34" charset="0"/>
              </a:rPr>
              <a:t>δ1 (Au) = 	2.256(6)</a:t>
            </a:r>
          </a:p>
          <a:p>
            <a:pPr>
              <a:buClr>
                <a:srgbClr val="000000"/>
              </a:buClr>
              <a:buSzPct val="100000"/>
              <a:buFont typeface="Arial" pitchFamily="34" charset="0"/>
              <a:buChar char="•"/>
            </a:pPr>
            <a:r>
              <a:rPr lang="en-US" sz="1800" dirty="0" err="1">
                <a:latin typeface="Calibri" pitchFamily="34" charset="0"/>
                <a:cs typeface="Calibri" pitchFamily="34" charset="0"/>
                <a:sym typeface="Calibri" pitchFamily="34" charset="0"/>
              </a:rPr>
              <a:t>srat</a:t>
            </a:r>
            <a:r>
              <a:rPr lang="en-US" sz="1800" dirty="0">
                <a:latin typeface="Calibri" pitchFamily="34" charset="0"/>
                <a:cs typeface="Calibri" pitchFamily="34" charset="0"/>
                <a:sym typeface="Calibri" pitchFamily="34" charset="0"/>
              </a:rPr>
              <a:t> (molecule)= 	</a:t>
            </a:r>
            <a:r>
              <a:rPr lang="en-US" sz="1800" dirty="0">
                <a:solidFill>
                  <a:srgbClr val="FF0000"/>
                </a:solidFill>
                <a:latin typeface="Calibri" pitchFamily="34" charset="0"/>
                <a:cs typeface="Calibri" pitchFamily="34" charset="0"/>
                <a:sym typeface="Calibri" pitchFamily="34" charset="0"/>
              </a:rPr>
              <a:t>0.03(14)</a:t>
            </a:r>
          </a:p>
        </p:txBody>
      </p:sp>
      <p:pic>
        <p:nvPicPr>
          <p:cNvPr id="152598" name="Picture 20"/>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62400" y="1286886"/>
            <a:ext cx="4860925" cy="4572000"/>
          </a:xfrm>
          <a:prstGeom prst="rect">
            <a:avLst/>
          </a:prstGeom>
          <a:noFill/>
          <a:ln w="12700" cap="rnd">
            <a:noFill/>
            <a:round/>
            <a:headEnd/>
            <a:tailEnd/>
          </a:ln>
        </p:spPr>
      </p:pic>
      <p:sp>
        <p:nvSpPr>
          <p:cNvPr id="152599" name="Rectangle 21"/>
          <p:cNvSpPr>
            <a:spLocks/>
          </p:cNvSpPr>
          <p:nvPr/>
        </p:nvSpPr>
        <p:spPr bwMode="auto">
          <a:xfrm>
            <a:off x="5600700" y="3712586"/>
            <a:ext cx="3022600" cy="355600"/>
          </a:xfrm>
          <a:prstGeom prst="rect">
            <a:avLst/>
          </a:prstGeom>
          <a:noFill/>
          <a:ln w="12700" cap="rnd">
            <a:noFill/>
            <a:round/>
            <a:headEnd/>
            <a:tailEnd/>
          </a:ln>
        </p:spPr>
        <p:txBody>
          <a:bodyPr lIns="38100" tIns="38100" rIns="38100" bIns="38100"/>
          <a:lstStyle/>
          <a:p>
            <a:r>
              <a:rPr lang="en-US" sz="1800">
                <a:solidFill>
                  <a:srgbClr val="FF0000"/>
                </a:solidFill>
                <a:latin typeface="Calibri" pitchFamily="34" charset="0"/>
                <a:cs typeface="Calibri" pitchFamily="34" charset="0"/>
                <a:sym typeface="Calibri" pitchFamily="34" charset="0"/>
              </a:rPr>
              <a:t>~1 Mol./110 Å</a:t>
            </a:r>
            <a:r>
              <a:rPr lang="en-US" sz="1800" baseline="30000">
                <a:solidFill>
                  <a:srgbClr val="FF0000"/>
                </a:solidFill>
                <a:latin typeface="Calibri" pitchFamily="34" charset="0"/>
                <a:cs typeface="Calibri" pitchFamily="34" charset="0"/>
                <a:sym typeface="Calibri" pitchFamily="34" charset="0"/>
              </a:rPr>
              <a:t>2</a:t>
            </a:r>
            <a:r>
              <a:rPr lang="en-US" sz="1800">
                <a:solidFill>
                  <a:srgbClr val="FF0000"/>
                </a:solidFill>
                <a:latin typeface="Calibri" pitchFamily="34" charset="0"/>
                <a:cs typeface="Calibri" pitchFamily="34" charset="0"/>
                <a:sym typeface="Calibri" pitchFamily="34" charset="0"/>
              </a:rPr>
              <a:t> particle surface</a:t>
            </a:r>
          </a:p>
        </p:txBody>
      </p:sp>
      <p:sp>
        <p:nvSpPr>
          <p:cNvPr id="152600" name="Rectangle 22"/>
          <p:cNvSpPr>
            <a:spLocks/>
          </p:cNvSpPr>
          <p:nvPr/>
        </p:nvSpPr>
        <p:spPr bwMode="auto">
          <a:xfrm>
            <a:off x="4902200" y="1350386"/>
            <a:ext cx="139700" cy="4102100"/>
          </a:xfrm>
          <a:prstGeom prst="rect">
            <a:avLst/>
          </a:prstGeom>
          <a:solidFill>
            <a:srgbClr val="FF0000">
              <a:alpha val="20000"/>
            </a:srgbClr>
          </a:solidFill>
          <a:ln w="9525">
            <a:solidFill>
              <a:schemeClr val="tx1">
                <a:alpha val="20000"/>
              </a:schemeClr>
            </a:solidFill>
            <a:round/>
            <a:headEnd/>
            <a:tailEnd/>
          </a:ln>
        </p:spPr>
        <p:txBody>
          <a:bodyPr lIns="0" tIns="0" rIns="0" bIns="0"/>
          <a:lstStyle/>
          <a:p>
            <a:endParaRPr lang="en-US"/>
          </a:p>
        </p:txBody>
      </p:sp>
      <p:sp>
        <p:nvSpPr>
          <p:cNvPr id="152601" name="Rectangle 23"/>
          <p:cNvSpPr>
            <a:spLocks/>
          </p:cNvSpPr>
          <p:nvPr/>
        </p:nvSpPr>
        <p:spPr bwMode="auto">
          <a:xfrm>
            <a:off x="4521200" y="893186"/>
            <a:ext cx="915988" cy="444500"/>
          </a:xfrm>
          <a:prstGeom prst="rect">
            <a:avLst/>
          </a:prstGeom>
          <a:noFill/>
          <a:ln w="12700">
            <a:noFill/>
            <a:miter lim="800000"/>
            <a:headEnd/>
            <a:tailEnd/>
          </a:ln>
        </p:spPr>
        <p:txBody>
          <a:bodyPr wrap="none" lIns="0" tIns="0" rIns="40639" bIns="0">
            <a:spAutoFit/>
          </a:bodyPr>
          <a:lstStyle/>
          <a:p>
            <a:pPr marL="39688"/>
            <a:r>
              <a:rPr lang="en-US">
                <a:latin typeface="Arial" pitchFamily="34" charset="0"/>
                <a:cs typeface="Arial" pitchFamily="34" charset="0"/>
                <a:sym typeface="Arial" pitchFamily="34" charset="0"/>
              </a:rPr>
              <a:t>Au-S </a:t>
            </a:r>
          </a:p>
        </p:txBody>
      </p:sp>
    </p:spTree>
    <p:extLst>
      <p:ext uri="{BB962C8B-B14F-4D97-AF65-F5344CB8AC3E}">
        <p14:creationId xmlns:p14="http://schemas.microsoft.com/office/powerpoint/2010/main" val="273805338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0" name="Rectangle 14"/>
          <p:cNvSpPr>
            <a:spLocks noGrp="1" noChangeArrowheads="1"/>
          </p:cNvSpPr>
          <p:nvPr>
            <p:ph type="title"/>
          </p:nvPr>
        </p:nvSpPr>
        <p:spPr>
          <a:xfrm>
            <a:off x="111204" y="177114"/>
            <a:ext cx="8880396" cy="487954"/>
          </a:xfrm>
        </p:spPr>
        <p:txBody>
          <a:bodyPr rIns="132080"/>
          <a:lstStyle/>
          <a:p>
            <a:pPr>
              <a:defRPr/>
            </a:pPr>
            <a:r>
              <a:rPr lang="en-US" dirty="0" smtClean="0"/>
              <a:t>Modeling </a:t>
            </a:r>
            <a:r>
              <a:rPr lang="en-US" dirty="0"/>
              <a:t>of nanoparticle data - </a:t>
            </a:r>
            <a:r>
              <a:rPr lang="en-US" dirty="0" smtClean="0"/>
              <a:t>future </a:t>
            </a:r>
            <a:r>
              <a:rPr lang="en-US" dirty="0"/>
              <a:t>!</a:t>
            </a:r>
          </a:p>
        </p:txBody>
      </p:sp>
      <p:sp>
        <p:nvSpPr>
          <p:cNvPr id="153617" name="Rectangle 15"/>
          <p:cNvSpPr>
            <a:spLocks noGrp="1" noChangeArrowheads="1"/>
          </p:cNvSpPr>
          <p:nvPr>
            <p:ph idx="1"/>
          </p:nvPr>
        </p:nvSpPr>
        <p:spPr>
          <a:xfrm>
            <a:off x="457200" y="952500"/>
            <a:ext cx="5588000" cy="4953000"/>
          </a:xfrm>
        </p:spPr>
        <p:txBody>
          <a:bodyPr rIns="132080"/>
          <a:lstStyle/>
          <a:p>
            <a:pPr>
              <a:buFont typeface="Times" pitchFamily="18" charset="0"/>
              <a:buNone/>
            </a:pPr>
            <a:r>
              <a:rPr lang="en-US" sz="2800" dirty="0" smtClean="0"/>
              <a:t>Using DISCUS/DIFFEV</a:t>
            </a:r>
          </a:p>
          <a:p>
            <a:pPr>
              <a:buFont typeface="Wingdings" pitchFamily="2" charset="2"/>
              <a:buChar char="v"/>
            </a:pPr>
            <a:r>
              <a:rPr lang="en-US" sz="1600" u="sng" dirty="0" smtClean="0">
                <a:solidFill>
                  <a:srgbClr val="009999"/>
                </a:solidFill>
                <a:hlinkClick r:id="rId3"/>
              </a:rPr>
              <a:t>http://discus.sourceforge.net/</a:t>
            </a:r>
            <a:endParaRPr lang="en-US" sz="1600" dirty="0" smtClean="0"/>
          </a:p>
          <a:p>
            <a:pPr>
              <a:buFont typeface="Wingdings" pitchFamily="2" charset="2"/>
              <a:buChar char="v"/>
            </a:pPr>
            <a:r>
              <a:rPr lang="en-US" sz="1800" i="1" dirty="0" smtClean="0"/>
              <a:t>Approach</a:t>
            </a:r>
            <a:r>
              <a:rPr lang="en-US" sz="1600" dirty="0" smtClean="0"/>
              <a:t>: </a:t>
            </a:r>
            <a:r>
              <a:rPr lang="en-US" sz="1800" b="1" dirty="0" smtClean="0"/>
              <a:t>The particle is modeled as a whole</a:t>
            </a:r>
            <a:r>
              <a:rPr lang="en-US" sz="1800" dirty="0" smtClean="0"/>
              <a:t>.  </a:t>
            </a:r>
          </a:p>
          <a:p>
            <a:pPr>
              <a:buFont typeface="Wingdings" pitchFamily="2" charset="2"/>
              <a:buChar char="v"/>
            </a:pPr>
            <a:r>
              <a:rPr lang="en-US" sz="1800" dirty="0" smtClean="0"/>
              <a:t>Current work on gold nanoparticles: An </a:t>
            </a:r>
            <a:r>
              <a:rPr lang="en-US" sz="1800" i="1" dirty="0" err="1" smtClean="0"/>
              <a:t>fcc</a:t>
            </a:r>
            <a:r>
              <a:rPr lang="en-US" sz="1800" i="1" dirty="0" smtClean="0"/>
              <a:t> </a:t>
            </a:r>
            <a:r>
              <a:rPr lang="en-US" sz="1800" dirty="0" smtClean="0"/>
              <a:t>Au particle is constructed in DISCUS, we select a </a:t>
            </a:r>
            <a:r>
              <a:rPr lang="en-US" sz="1800" dirty="0" err="1" smtClean="0"/>
              <a:t>cuboctahedron</a:t>
            </a:r>
            <a:r>
              <a:rPr lang="en-US" sz="1800" dirty="0" smtClean="0"/>
              <a:t>.  </a:t>
            </a:r>
          </a:p>
          <a:p>
            <a:pPr>
              <a:buFont typeface="Wingdings" pitchFamily="2" charset="2"/>
              <a:buChar char="v"/>
            </a:pPr>
            <a:r>
              <a:rPr lang="en-US" sz="1800" dirty="0" smtClean="0"/>
              <a:t>Ligands (with ‘internal’ structure as constructed with DFT minimization) are located randomly at the particle surface with a defined surface density and defined Au-S distance, orientated out from the particle center.</a:t>
            </a:r>
          </a:p>
          <a:p>
            <a:pPr>
              <a:buFont typeface="Wingdings" pitchFamily="2" charset="2"/>
              <a:buChar char="v"/>
            </a:pPr>
            <a:r>
              <a:rPr lang="en-US" sz="1800" dirty="0" smtClean="0"/>
              <a:t>Evolutionary algorithm is used to refine model parameters above (CPU intensive).</a:t>
            </a:r>
          </a:p>
        </p:txBody>
      </p:sp>
      <p:pic>
        <p:nvPicPr>
          <p:cNvPr id="34832" name="Picture 1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7863" y="990600"/>
            <a:ext cx="1625600" cy="2133600"/>
          </a:xfrm>
          <a:prstGeom prst="rect">
            <a:avLst/>
          </a:prstGeom>
          <a:noFill/>
          <a:ln w="9525" cap="flat">
            <a:noFill/>
            <a:miter lim="800000"/>
            <a:headEnd/>
            <a:tailEnd/>
          </a:ln>
          <a:effectLst>
            <a:outerShdw dist="38099" dir="2700000" algn="ctr" rotWithShape="0">
              <a:schemeClr val="bg2">
                <a:alpha val="39999"/>
              </a:schemeClr>
            </a:outerShdw>
          </a:effectLst>
        </p:spPr>
      </p:pic>
      <p:sp>
        <p:nvSpPr>
          <p:cNvPr id="153619" name="Rectangle 17"/>
          <p:cNvSpPr>
            <a:spLocks/>
          </p:cNvSpPr>
          <p:nvPr/>
        </p:nvSpPr>
        <p:spPr bwMode="auto">
          <a:xfrm>
            <a:off x="5168900" y="1016000"/>
            <a:ext cx="1784350" cy="508000"/>
          </a:xfrm>
          <a:prstGeom prst="rect">
            <a:avLst/>
          </a:prstGeom>
          <a:noFill/>
          <a:ln w="12700">
            <a:noFill/>
            <a:miter lim="800000"/>
            <a:headEnd/>
            <a:tailEnd/>
          </a:ln>
        </p:spPr>
        <p:txBody>
          <a:bodyPr wrap="none" lIns="0" tIns="0" rIns="40639" bIns="0">
            <a:spAutoFit/>
          </a:bodyPr>
          <a:lstStyle/>
          <a:p>
            <a:pPr marL="39688"/>
            <a:r>
              <a:rPr lang="en-US" sz="1400">
                <a:latin typeface="Arial" pitchFamily="34" charset="0"/>
                <a:cs typeface="Arial" pitchFamily="34" charset="0"/>
                <a:sym typeface="Arial" pitchFamily="34" charset="0"/>
              </a:rPr>
              <a:t>Oxford University </a:t>
            </a:r>
          </a:p>
          <a:p>
            <a:pPr marL="39688"/>
            <a:r>
              <a:rPr lang="en-US" sz="1400">
                <a:latin typeface="Arial" pitchFamily="34" charset="0"/>
                <a:cs typeface="Arial" pitchFamily="34" charset="0"/>
                <a:sym typeface="Arial" pitchFamily="34" charset="0"/>
              </a:rPr>
              <a:t>Press, October 2009</a:t>
            </a:r>
          </a:p>
        </p:txBody>
      </p:sp>
      <p:pic>
        <p:nvPicPr>
          <p:cNvPr id="153620" name="Picture 18"/>
          <p:cNvPicPr>
            <a:picLocks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57863" y="3200400"/>
            <a:ext cx="2895600" cy="2819400"/>
          </a:xfrm>
          <a:prstGeom prst="rect">
            <a:avLst/>
          </a:prstGeom>
          <a:noFill/>
          <a:ln w="9525">
            <a:noFill/>
            <a:miter lim="800000"/>
            <a:headEnd/>
            <a:tailEnd/>
          </a:ln>
        </p:spPr>
      </p:pic>
    </p:spTree>
    <p:extLst>
      <p:ext uri="{BB962C8B-B14F-4D97-AF65-F5344CB8AC3E}">
        <p14:creationId xmlns:p14="http://schemas.microsoft.com/office/powerpoint/2010/main" val="287660673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Nanoparticle builder</a:t>
            </a:r>
            <a:endParaRPr lang="en-US" dirty="0"/>
          </a:p>
        </p:txBody>
      </p:sp>
      <p:pic>
        <p:nvPicPr>
          <p:cNvPr id="35861" name="Picture 21"/>
          <p:cNvPicPr>
            <a:picLocks noChangeAspect="1" noChangeArrowheads="1"/>
          </p:cNvPicPr>
          <p:nvPr/>
        </p:nvPicPr>
        <p:blipFill>
          <a:blip r:embed="rId2" cstate="print"/>
          <a:srcRect/>
          <a:stretch>
            <a:fillRect/>
          </a:stretch>
        </p:blipFill>
        <p:spPr bwMode="auto">
          <a:xfrm rot="5400000">
            <a:off x="1997869" y="-148431"/>
            <a:ext cx="5067300" cy="6583362"/>
          </a:xfrm>
          <a:prstGeom prst="rect">
            <a:avLst/>
          </a:prstGeom>
          <a:noFill/>
          <a:ln w="9525" cap="flat">
            <a:noFill/>
            <a:round/>
            <a:headEnd/>
            <a:tailEnd/>
          </a:ln>
        </p:spPr>
      </p:pic>
      <p:pic>
        <p:nvPicPr>
          <p:cNvPr id="4"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4399232"/>
            <a:ext cx="2692400" cy="2006600"/>
          </a:xfrm>
          <a:prstGeom prst="rect">
            <a:avLst/>
          </a:prstGeom>
          <a:noFill/>
          <a:ln w="9525">
            <a:noFill/>
            <a:miter lim="800000"/>
            <a:headEnd/>
            <a:tailEnd/>
          </a:ln>
        </p:spPr>
      </p:pic>
      <p:sp>
        <p:nvSpPr>
          <p:cNvPr id="2" name="Rectangle 1"/>
          <p:cNvSpPr/>
          <p:nvPr/>
        </p:nvSpPr>
        <p:spPr>
          <a:xfrm>
            <a:off x="3581400" y="5821057"/>
            <a:ext cx="4114800" cy="584775"/>
          </a:xfrm>
          <a:prstGeom prst="rect">
            <a:avLst/>
          </a:prstGeom>
        </p:spPr>
        <p:txBody>
          <a:bodyPr wrap="square">
            <a:spAutoFit/>
          </a:bodyPr>
          <a:lstStyle/>
          <a:p>
            <a:r>
              <a:rPr lang="en-US" sz="1600" dirty="0"/>
              <a:t>Page, K., Hood, TC, Proffen, T, Neder, RB, </a:t>
            </a:r>
            <a:r>
              <a:rPr lang="en-US" sz="1600" i="1" dirty="0" smtClean="0"/>
              <a:t>J</a:t>
            </a:r>
            <a:r>
              <a:rPr lang="en-US" sz="1600" i="1" dirty="0"/>
              <a:t>. Appl. </a:t>
            </a:r>
            <a:r>
              <a:rPr lang="en-US" sz="1600" i="1" dirty="0" err="1"/>
              <a:t>Cryst</a:t>
            </a:r>
            <a:r>
              <a:rPr lang="en-US" sz="1600" dirty="0"/>
              <a:t>., </a:t>
            </a:r>
            <a:r>
              <a:rPr lang="en-US" sz="1600" b="1" dirty="0"/>
              <a:t>44</a:t>
            </a:r>
            <a:r>
              <a:rPr lang="en-US" sz="1600" dirty="0"/>
              <a:t> (2), 327 - 336 (2011)</a:t>
            </a:r>
          </a:p>
        </p:txBody>
      </p:sp>
    </p:spTree>
    <p:extLst>
      <p:ext uri="{BB962C8B-B14F-4D97-AF65-F5344CB8AC3E}">
        <p14:creationId xmlns:p14="http://schemas.microsoft.com/office/powerpoint/2010/main" val="288053349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1" name="Picture 1"/>
          <p:cNvPicPr>
            <a:picLocks noChangeArrowheads="1"/>
          </p:cNvPicPr>
          <p:nvPr/>
        </p:nvPicPr>
        <p:blipFill>
          <a:blip r:embed="rId3" cstate="print"/>
          <a:srcRect/>
          <a:stretch>
            <a:fillRect/>
          </a:stretch>
        </p:blipFill>
        <p:spPr bwMode="auto">
          <a:xfrm>
            <a:off x="311150" y="998538"/>
            <a:ext cx="6781800" cy="5092700"/>
          </a:xfrm>
          <a:prstGeom prst="rect">
            <a:avLst/>
          </a:prstGeom>
          <a:noFill/>
          <a:ln w="9525">
            <a:noFill/>
            <a:round/>
            <a:headEnd/>
            <a:tailEnd/>
          </a:ln>
        </p:spPr>
      </p:pic>
      <p:sp>
        <p:nvSpPr>
          <p:cNvPr id="36879" name="Rectangle 15"/>
          <p:cNvSpPr>
            <a:spLocks noGrp="1" noChangeArrowheads="1"/>
          </p:cNvSpPr>
          <p:nvPr>
            <p:ph type="title"/>
          </p:nvPr>
        </p:nvSpPr>
        <p:spPr/>
        <p:txBody>
          <a:bodyPr rIns="132080"/>
          <a:lstStyle/>
          <a:p>
            <a:pPr>
              <a:defRPr/>
            </a:pPr>
            <a:r>
              <a:rPr lang="en-US" dirty="0" smtClean="0"/>
              <a:t>Initial results </a:t>
            </a:r>
            <a:r>
              <a:rPr lang="en-US" dirty="0" smtClean="0"/>
              <a:t>(in progress ..)</a:t>
            </a:r>
            <a:endParaRPr lang="en-US" dirty="0"/>
          </a:p>
        </p:txBody>
      </p:sp>
      <p:sp>
        <p:nvSpPr>
          <p:cNvPr id="155666" name="Rectangle 16"/>
          <p:cNvSpPr>
            <a:spLocks/>
          </p:cNvSpPr>
          <p:nvPr/>
        </p:nvSpPr>
        <p:spPr bwMode="auto">
          <a:xfrm>
            <a:off x="5562600" y="817606"/>
            <a:ext cx="3340100" cy="2184400"/>
          </a:xfrm>
          <a:prstGeom prst="rect">
            <a:avLst/>
          </a:prstGeom>
          <a:solidFill>
            <a:srgbClr val="CCCCCC"/>
          </a:solidFill>
          <a:ln w="12700">
            <a:noFill/>
            <a:miter lim="800000"/>
            <a:headEnd/>
            <a:tailEnd/>
          </a:ln>
        </p:spPr>
        <p:txBody>
          <a:bodyPr wrap="none" lIns="165100" tIns="165100" rIns="205740" bIns="165100">
            <a:spAutoFit/>
          </a:bodyPr>
          <a:lstStyle/>
          <a:p>
            <a:r>
              <a:rPr lang="en-US" sz="1800" b="1" dirty="0">
                <a:latin typeface="Arial" pitchFamily="34" charset="0"/>
                <a:cs typeface="Arial" pitchFamily="34" charset="0"/>
                <a:sym typeface="Arial" pitchFamily="34" charset="0"/>
              </a:rPr>
              <a:t>Things to consider</a:t>
            </a:r>
          </a:p>
          <a:p>
            <a:pPr>
              <a:buSzPct val="125000"/>
              <a:buFont typeface="Arial" pitchFamily="34" charset="0"/>
              <a:buChar char="•"/>
            </a:pPr>
            <a:endParaRPr lang="en-US" sz="1800" dirty="0">
              <a:latin typeface="Arial" pitchFamily="34" charset="0"/>
              <a:ea typeface="Lucida Grande"/>
              <a:cs typeface="Lucida Grande"/>
              <a:sym typeface="Arial" pitchFamily="34" charset="0"/>
            </a:endParaRPr>
          </a:p>
          <a:p>
            <a:pPr>
              <a:buSzPct val="125000"/>
              <a:buFont typeface="Zapf Dingbats"/>
              <a:buChar char="•"/>
            </a:pPr>
            <a:r>
              <a:rPr lang="en-US" sz="1800" dirty="0">
                <a:latin typeface="Arial" pitchFamily="34" charset="0"/>
                <a:cs typeface="Arial" pitchFamily="34" charset="0"/>
                <a:sym typeface="Arial" pitchFamily="34" charset="0"/>
              </a:rPr>
              <a:t>Particle size distribution</a:t>
            </a:r>
          </a:p>
          <a:p>
            <a:pPr>
              <a:buSzPct val="125000"/>
              <a:buFont typeface="Zapf Dingbats"/>
              <a:buChar char="•"/>
            </a:pPr>
            <a:r>
              <a:rPr lang="en-US" sz="1800" dirty="0">
                <a:latin typeface="Arial" pitchFamily="34" charset="0"/>
                <a:cs typeface="Arial" pitchFamily="34" charset="0"/>
                <a:sym typeface="Arial" pitchFamily="34" charset="0"/>
              </a:rPr>
              <a:t>Variations in ligands</a:t>
            </a:r>
          </a:p>
          <a:p>
            <a:pPr>
              <a:buSzPct val="125000"/>
              <a:buFont typeface="Zapf Dingbats"/>
              <a:buChar char="•"/>
            </a:pPr>
            <a:r>
              <a:rPr lang="en-US" sz="1800" dirty="0">
                <a:latin typeface="Arial" pitchFamily="34" charset="0"/>
                <a:cs typeface="Arial" pitchFamily="34" charset="0"/>
                <a:sym typeface="Arial" pitchFamily="34" charset="0"/>
              </a:rPr>
              <a:t>Ligand-ligand interactions ?</a:t>
            </a:r>
          </a:p>
          <a:p>
            <a:pPr>
              <a:buSzPct val="125000"/>
              <a:buFont typeface="Zapf Dingbats"/>
              <a:buChar char="•"/>
            </a:pPr>
            <a:r>
              <a:rPr lang="en-US" sz="1800" dirty="0">
                <a:latin typeface="Arial" pitchFamily="34" charset="0"/>
                <a:cs typeface="Arial" pitchFamily="34" charset="0"/>
                <a:sym typeface="Arial" pitchFamily="34" charset="0"/>
              </a:rPr>
              <a:t>Ligand floppiness </a:t>
            </a:r>
          </a:p>
          <a:p>
            <a:pPr>
              <a:buSzPct val="125000"/>
              <a:buFont typeface="Zapf Dingbats"/>
              <a:buChar char="•"/>
            </a:pPr>
            <a:r>
              <a:rPr lang="en-US" sz="1800" dirty="0">
                <a:latin typeface="Arial" pitchFamily="34" charset="0"/>
                <a:cs typeface="Arial" pitchFamily="34" charset="0"/>
                <a:sym typeface="Arial" pitchFamily="34" charset="0"/>
              </a:rPr>
              <a:t>...</a:t>
            </a:r>
          </a:p>
        </p:txBody>
      </p:sp>
      <p:sp>
        <p:nvSpPr>
          <p:cNvPr id="155667" name="Rectangle 17"/>
          <p:cNvSpPr>
            <a:spLocks/>
          </p:cNvSpPr>
          <p:nvPr/>
        </p:nvSpPr>
        <p:spPr bwMode="auto">
          <a:xfrm>
            <a:off x="3581400" y="5765800"/>
            <a:ext cx="679450" cy="469900"/>
          </a:xfrm>
          <a:prstGeom prst="rect">
            <a:avLst/>
          </a:prstGeom>
          <a:solidFill>
            <a:srgbClr val="FFFFFF"/>
          </a:solidFill>
          <a:ln w="12700">
            <a:noFill/>
            <a:miter lim="800000"/>
            <a:headEnd/>
            <a:tailEnd/>
          </a:ln>
        </p:spPr>
        <p:txBody>
          <a:bodyPr wrap="none" lIns="0" tIns="0" rIns="40639" bIns="0">
            <a:spAutoFit/>
          </a:bodyPr>
          <a:lstStyle/>
          <a:p>
            <a:pPr marL="39688"/>
            <a:r>
              <a:rPr lang="en-US">
                <a:cs typeface="Times" pitchFamily="18" charset="0"/>
              </a:rPr>
              <a:t>r(A)</a:t>
            </a:r>
          </a:p>
        </p:txBody>
      </p:sp>
    </p:spTree>
    <p:extLst>
      <p:ext uri="{BB962C8B-B14F-4D97-AF65-F5344CB8AC3E}">
        <p14:creationId xmlns:p14="http://schemas.microsoft.com/office/powerpoint/2010/main" val="137460566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828800" y="2057400"/>
            <a:ext cx="5783263" cy="1938338"/>
          </a:xfrm>
          <a:prstGeom prst="rect">
            <a:avLst/>
          </a:prstGeom>
          <a:noFill/>
          <a:ln w="12700">
            <a:noFill/>
            <a:miter lim="800000"/>
            <a:headEnd type="none" w="sm" len="sm"/>
            <a:tailEnd type="none" w="sm" len="sm"/>
          </a:ln>
        </p:spPr>
        <p:txBody>
          <a:bodyPr wrap="none">
            <a:spAutoFit/>
          </a:bodyPr>
          <a:lstStyle/>
          <a:p>
            <a:pPr algn="ctr" eaLnBrk="0" hangingPunct="0">
              <a:defRPr/>
            </a:pPr>
            <a:r>
              <a:rPr lang="en-US" sz="6000" b="1" dirty="0">
                <a:solidFill>
                  <a:schemeClr val="tx2"/>
                </a:solidFill>
                <a:latin typeface="Arial" pitchFamily="34" charset="0"/>
              </a:rPr>
              <a:t>Experimental</a:t>
            </a:r>
          </a:p>
          <a:p>
            <a:pPr algn="ctr" eaLnBrk="0" hangingPunct="0">
              <a:defRPr/>
            </a:pPr>
            <a:r>
              <a:rPr lang="en-US" sz="6000" b="1" dirty="0">
                <a:solidFill>
                  <a:schemeClr val="tx2"/>
                </a:solidFill>
                <a:latin typeface="Arial" pitchFamily="34" charset="0"/>
              </a:rPr>
              <a:t>Considerations</a:t>
            </a:r>
          </a:p>
        </p:txBody>
      </p:sp>
    </p:spTree>
    <p:extLst>
      <p:ext uri="{BB962C8B-B14F-4D97-AF65-F5344CB8AC3E}">
        <p14:creationId xmlns:p14="http://schemas.microsoft.com/office/powerpoint/2010/main" val="157202918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title"/>
          </p:nvPr>
        </p:nvSpPr>
        <p:spPr>
          <a:xfrm>
            <a:off x="412750" y="304800"/>
            <a:ext cx="8274050" cy="1038041"/>
          </a:xfrm>
        </p:spPr>
        <p:txBody>
          <a:bodyPr/>
          <a:lstStyle/>
          <a:p>
            <a:pPr eaLnBrk="1" hangingPunct="1">
              <a:defRPr/>
            </a:pPr>
            <a:r>
              <a:rPr lang="en-US" sz="3600" dirty="0" smtClean="0"/>
              <a:t>The challenge : Knowing the </a:t>
            </a:r>
            <a:r>
              <a:rPr lang="en-US" sz="3600" dirty="0" smtClean="0"/>
              <a:t>‘real’ structure</a:t>
            </a:r>
            <a:endParaRPr lang="en-US" sz="3600" dirty="0" smtClean="0"/>
          </a:p>
        </p:txBody>
      </p:sp>
      <p:sp>
        <p:nvSpPr>
          <p:cNvPr id="49155" name="Rectangle 2"/>
          <p:cNvSpPr>
            <a:spLocks noGrp="1" noChangeArrowheads="1"/>
          </p:cNvSpPr>
          <p:nvPr>
            <p:ph idx="1"/>
          </p:nvPr>
        </p:nvSpPr>
        <p:spPr>
          <a:xfrm>
            <a:off x="457200" y="1548714"/>
            <a:ext cx="4191000" cy="4489620"/>
          </a:xfrm>
        </p:spPr>
        <p:txBody>
          <a:bodyPr/>
          <a:lstStyle/>
          <a:p>
            <a:r>
              <a:rPr lang="en-US" sz="1800" dirty="0" smtClean="0"/>
              <a:t>Traditional crystallographic approach to structure determination is insufficient or fails </a:t>
            </a:r>
            <a:r>
              <a:rPr lang="en-US" sz="1800" dirty="0" smtClean="0"/>
              <a:t>for</a:t>
            </a:r>
            <a:endParaRPr lang="en-US" sz="1800" dirty="0" smtClean="0"/>
          </a:p>
          <a:p>
            <a:pPr lvl="1"/>
            <a:r>
              <a:rPr lang="en-US" sz="1800" b="1" dirty="0" smtClean="0">
                <a:solidFill>
                  <a:srgbClr val="C00000"/>
                </a:solidFill>
              </a:rPr>
              <a:t>Non crystalline materials</a:t>
            </a:r>
          </a:p>
          <a:p>
            <a:pPr lvl="1"/>
            <a:r>
              <a:rPr lang="en-US" sz="1800" b="1" dirty="0" smtClean="0">
                <a:solidFill>
                  <a:srgbClr val="C00000"/>
                </a:solidFill>
              </a:rPr>
              <a:t>Disordered materials</a:t>
            </a:r>
            <a:r>
              <a:rPr lang="en-US" sz="1800" dirty="0" smtClean="0"/>
              <a:t>: The interesting properties are often governed by the defects or local structure !</a:t>
            </a:r>
          </a:p>
          <a:p>
            <a:pPr lvl="1"/>
            <a:r>
              <a:rPr lang="en-US" sz="1800" b="1" dirty="0" smtClean="0">
                <a:solidFill>
                  <a:srgbClr val="C00000"/>
                </a:solidFill>
              </a:rPr>
              <a:t>Nanostructures</a:t>
            </a:r>
            <a:r>
              <a:rPr lang="en-US" sz="1800" dirty="0" smtClean="0"/>
              <a:t>: Well defined local structure, but long-range order limited to few nanometers (-&gt; poorly defined Bragg peaks)</a:t>
            </a:r>
          </a:p>
          <a:p>
            <a:pPr lvl="1"/>
            <a:endParaRPr lang="en-US" sz="1800" dirty="0" smtClean="0"/>
          </a:p>
          <a:p>
            <a:r>
              <a:rPr lang="en-US" sz="1800" b="1" dirty="0" smtClean="0"/>
              <a:t>PDF to the rescue ...</a:t>
            </a:r>
            <a:endParaRPr lang="en-US" sz="1800" b="1" dirty="0" smtClean="0"/>
          </a:p>
        </p:txBody>
      </p:sp>
      <p:sp>
        <p:nvSpPr>
          <p:cNvPr id="49156" name="Line 3"/>
          <p:cNvSpPr>
            <a:spLocks noChangeShapeType="1"/>
          </p:cNvSpPr>
          <p:nvPr/>
        </p:nvSpPr>
        <p:spPr bwMode="auto">
          <a:xfrm>
            <a:off x="1984375" y="3725863"/>
            <a:ext cx="0" cy="0"/>
          </a:xfrm>
          <a:prstGeom prst="line">
            <a:avLst/>
          </a:prstGeom>
          <a:noFill/>
          <a:ln w="9525">
            <a:solidFill>
              <a:schemeClr val="tx1"/>
            </a:solidFill>
            <a:round/>
            <a:headEnd/>
            <a:tailEnd/>
          </a:ln>
        </p:spPr>
        <p:txBody>
          <a:bodyPr wrap="none" anchor="ctr"/>
          <a:lstStyle/>
          <a:p>
            <a:endParaRPr lang="en-US"/>
          </a:p>
        </p:txBody>
      </p:sp>
      <p:grpSp>
        <p:nvGrpSpPr>
          <p:cNvPr id="49157" name="Group 10"/>
          <p:cNvGrpSpPr>
            <a:grpSpLocks/>
          </p:cNvGrpSpPr>
          <p:nvPr/>
        </p:nvGrpSpPr>
        <p:grpSpPr bwMode="auto">
          <a:xfrm>
            <a:off x="4857750" y="1687727"/>
            <a:ext cx="3848100" cy="3313113"/>
            <a:chOff x="5181600" y="1600200"/>
            <a:chExt cx="3847475" cy="3313331"/>
          </a:xfrm>
          <a:solidFill>
            <a:schemeClr val="accent6">
              <a:lumMod val="20000"/>
              <a:lumOff val="80000"/>
            </a:schemeClr>
          </a:solidFill>
        </p:grpSpPr>
        <p:pic>
          <p:nvPicPr>
            <p:cNvPr id="49158"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1600200"/>
              <a:ext cx="3847475" cy="2595562"/>
            </a:xfrm>
            <a:prstGeom prst="rect">
              <a:avLst/>
            </a:prstGeom>
            <a:grpFill/>
            <a:ln w="9525" algn="ctr">
              <a:noFill/>
              <a:miter lim="800000"/>
              <a:headEnd type="none" w="sm" len="sm"/>
              <a:tailEnd type="none" w="sm" len="sm"/>
            </a:ln>
          </p:spPr>
        </p:pic>
        <p:sp>
          <p:nvSpPr>
            <p:cNvPr id="10" name="Rectangle 6"/>
            <p:cNvSpPr>
              <a:spLocks noChangeArrowheads="1"/>
            </p:cNvSpPr>
            <p:nvPr/>
          </p:nvSpPr>
          <p:spPr bwMode="auto">
            <a:xfrm>
              <a:off x="5257788" y="4267375"/>
              <a:ext cx="3657006" cy="646156"/>
            </a:xfrm>
            <a:prstGeom prst="rect">
              <a:avLst/>
            </a:prstGeom>
            <a:grpFill/>
            <a:ln w="12700">
              <a:noFill/>
              <a:miter lim="800000"/>
              <a:headEnd type="none" w="sm" len="sm"/>
              <a:tailEnd type="none" w="sm" len="sm"/>
            </a:ln>
          </p:spPr>
          <p:txBody>
            <a:bodyPr anchor="ctr">
              <a:spAutoFit/>
            </a:bodyPr>
            <a:lstStyle/>
            <a:p>
              <a:pPr>
                <a:defRPr/>
              </a:pPr>
              <a:r>
                <a:rPr lang="en-US" sz="1200" dirty="0">
                  <a:latin typeface="Arial" charset="0"/>
                </a:rPr>
                <a:t>S.J.L. </a:t>
              </a:r>
              <a:r>
                <a:rPr lang="en-US" sz="1200" dirty="0" err="1">
                  <a:latin typeface="Arial" charset="0"/>
                </a:rPr>
                <a:t>Billinge</a:t>
              </a:r>
              <a:r>
                <a:rPr lang="en-US" sz="1200" dirty="0">
                  <a:latin typeface="Arial" charset="0"/>
                </a:rPr>
                <a:t> and I. Levin, </a:t>
              </a:r>
              <a:r>
                <a:rPr lang="en-US" sz="1200" b="1" dirty="0">
                  <a:latin typeface="+mn-lt"/>
                </a:rPr>
                <a:t>The Problem with Determining Atomic Structure at the </a:t>
              </a:r>
              <a:r>
                <a:rPr lang="en-US" sz="1200" b="1" dirty="0" err="1">
                  <a:latin typeface="+mn-lt"/>
                </a:rPr>
                <a:t>Nanoscale</a:t>
              </a:r>
              <a:r>
                <a:rPr lang="en-US" sz="1200" dirty="0">
                  <a:latin typeface="Arial" charset="0"/>
                </a:rPr>
                <a:t>, </a:t>
              </a:r>
              <a:r>
                <a:rPr lang="en-US" sz="1200" i="1" dirty="0">
                  <a:latin typeface="Arial" charset="0"/>
                </a:rPr>
                <a:t>Science</a:t>
              </a:r>
              <a:r>
                <a:rPr lang="en-US" sz="1200" dirty="0">
                  <a:latin typeface="Arial" charset="0"/>
                </a:rPr>
                <a:t> </a:t>
              </a:r>
              <a:r>
                <a:rPr lang="en-US" sz="1200" b="1" dirty="0">
                  <a:latin typeface="Arial" charset="0"/>
                </a:rPr>
                <a:t>316</a:t>
              </a:r>
              <a:r>
                <a:rPr lang="en-US" sz="1200" dirty="0">
                  <a:latin typeface="Arial" charset="0"/>
                </a:rPr>
                <a:t>, 561 (2007). </a:t>
              </a:r>
            </a:p>
          </p:txBody>
        </p:sp>
      </p:grpSp>
    </p:spTree>
    <p:extLst>
      <p:ext uri="{BB962C8B-B14F-4D97-AF65-F5344CB8AC3E}">
        <p14:creationId xmlns:p14="http://schemas.microsoft.com/office/powerpoint/2010/main" val="186002345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dirty="0" smtClean="0"/>
              <a:t>How to obtain high quality PDFs ?</a:t>
            </a:r>
          </a:p>
        </p:txBody>
      </p:sp>
      <p:sp>
        <p:nvSpPr>
          <p:cNvPr id="6148" name="Text Box 3"/>
          <p:cNvSpPr txBox="1">
            <a:spLocks noChangeArrowheads="1"/>
          </p:cNvSpPr>
          <p:nvPr/>
        </p:nvSpPr>
        <p:spPr bwMode="auto">
          <a:xfrm>
            <a:off x="304800" y="1066800"/>
            <a:ext cx="4724400" cy="825500"/>
          </a:xfrm>
          <a:prstGeom prst="rect">
            <a:avLst/>
          </a:prstGeom>
          <a:noFill/>
          <a:ln w="12700">
            <a:noFill/>
            <a:miter lim="800000"/>
            <a:headEnd type="none" w="sm" len="sm"/>
            <a:tailEnd type="none" w="sm" len="sm"/>
          </a:ln>
        </p:spPr>
        <p:txBody>
          <a:bodyPr>
            <a:spAutoFit/>
          </a:bodyPr>
          <a:lstStyle/>
          <a:p>
            <a:pPr eaLnBrk="0" hangingPunct="0"/>
            <a:r>
              <a:rPr lang="en-US" sz="1600">
                <a:latin typeface="Arial" pitchFamily="34" charset="0"/>
              </a:rPr>
              <a:t>The PDF (similar to the Patterson) is obtained via Fourier transform of the </a:t>
            </a:r>
            <a:r>
              <a:rPr lang="en-US" sz="1600">
                <a:solidFill>
                  <a:srgbClr val="C00000"/>
                </a:solidFill>
                <a:latin typeface="Arial" pitchFamily="34" charset="0"/>
              </a:rPr>
              <a:t>normalized total scattering</a:t>
            </a:r>
            <a:r>
              <a:rPr lang="en-US" sz="1600">
                <a:latin typeface="Arial" pitchFamily="34" charset="0"/>
              </a:rPr>
              <a:t> S(Q):</a:t>
            </a:r>
          </a:p>
        </p:txBody>
      </p:sp>
      <p:graphicFrame>
        <p:nvGraphicFramePr>
          <p:cNvPr id="6146" name="Object 4"/>
          <p:cNvGraphicFramePr>
            <a:graphicFrameLocks noChangeAspect="1"/>
          </p:cNvGraphicFramePr>
          <p:nvPr>
            <p:extLst>
              <p:ext uri="{D42A27DB-BD31-4B8C-83A1-F6EECF244321}">
                <p14:modId xmlns:p14="http://schemas.microsoft.com/office/powerpoint/2010/main" val="1283932229"/>
              </p:ext>
            </p:extLst>
          </p:nvPr>
        </p:nvGraphicFramePr>
        <p:xfrm>
          <a:off x="381000" y="1928813"/>
          <a:ext cx="4476750" cy="814387"/>
        </p:xfrm>
        <a:graphic>
          <a:graphicData uri="http://schemas.openxmlformats.org/presentationml/2006/ole">
            <mc:AlternateContent xmlns:mc="http://schemas.openxmlformats.org/markup-compatibility/2006">
              <mc:Choice xmlns:v="urn:schemas-microsoft-com:vml" Requires="v">
                <p:oleObj spid="_x0000_s4105" name="Equation" r:id="rId4" imgW="2095200" imgH="482400" progId="">
                  <p:embed/>
                </p:oleObj>
              </mc:Choice>
              <mc:Fallback>
                <p:oleObj name="Equation" r:id="rId4" imgW="2095200" imgH="482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491" r="-3491"/>
                      <a:stretch>
                        <a:fillRect/>
                      </a:stretch>
                    </p:blipFill>
                    <p:spPr bwMode="auto">
                      <a:xfrm>
                        <a:off x="381000" y="1928813"/>
                        <a:ext cx="4476750" cy="814387"/>
                      </a:xfrm>
                      <a:prstGeom prst="rect">
                        <a:avLst/>
                      </a:prstGeom>
                      <a:solidFill>
                        <a:schemeClr val="accent4"/>
                      </a:solidFill>
                    </p:spPr>
                  </p:pic>
                </p:oleObj>
              </mc:Fallback>
            </mc:AlternateContent>
          </a:graphicData>
        </a:graphic>
      </p:graphicFrame>
      <p:sp>
        <p:nvSpPr>
          <p:cNvPr id="6149" name="Text Box 5"/>
          <p:cNvSpPr txBox="1">
            <a:spLocks noChangeArrowheads="1"/>
          </p:cNvSpPr>
          <p:nvPr/>
        </p:nvSpPr>
        <p:spPr bwMode="auto">
          <a:xfrm>
            <a:off x="311727" y="2895600"/>
            <a:ext cx="4495800" cy="1558925"/>
          </a:xfrm>
          <a:prstGeom prst="rect">
            <a:avLst/>
          </a:prstGeom>
          <a:noFill/>
          <a:ln w="12700">
            <a:noFill/>
            <a:miter lim="800000"/>
            <a:headEnd type="none" w="sm" len="sm"/>
            <a:tailEnd type="none" w="sm" len="sm"/>
          </a:ln>
        </p:spPr>
        <p:txBody>
          <a:bodyPr>
            <a:spAutoFit/>
          </a:bodyPr>
          <a:lstStyle/>
          <a:p>
            <a:pPr eaLnBrk="0" hangingPunct="0"/>
            <a:r>
              <a:rPr lang="en-US" sz="1600" b="1" i="1" dirty="0">
                <a:solidFill>
                  <a:srgbClr val="C00000"/>
                </a:solidFill>
                <a:latin typeface="Arial" pitchFamily="34" charset="0"/>
              </a:rPr>
              <a:t>Requirements to obtain ‘good’ PDF:</a:t>
            </a:r>
          </a:p>
          <a:p>
            <a:pPr eaLnBrk="0" hangingPunct="0"/>
            <a:endParaRPr lang="en-US" sz="1600" b="1" i="1" dirty="0">
              <a:solidFill>
                <a:srgbClr val="DC0081"/>
              </a:solidFill>
              <a:latin typeface="Arial" pitchFamily="34" charset="0"/>
            </a:endParaRPr>
          </a:p>
          <a:p>
            <a:pPr eaLnBrk="0" hangingPunct="0">
              <a:buFont typeface="Wingdings" pitchFamily="2" charset="2"/>
              <a:buChar char="Ø"/>
            </a:pPr>
            <a:r>
              <a:rPr lang="en-US" sz="1600" dirty="0">
                <a:latin typeface="Arial" pitchFamily="34" charset="0"/>
              </a:rPr>
              <a:t>High maximum momentum transfer, </a:t>
            </a:r>
            <a:r>
              <a:rPr lang="en-US" sz="1600" dirty="0" err="1">
                <a:latin typeface="Arial" pitchFamily="34" charset="0"/>
              </a:rPr>
              <a:t>Q</a:t>
            </a:r>
            <a:r>
              <a:rPr lang="en-US" sz="1600" baseline="-25000" dirty="0" err="1">
                <a:latin typeface="Arial" pitchFamily="34" charset="0"/>
              </a:rPr>
              <a:t>max</a:t>
            </a:r>
            <a:r>
              <a:rPr lang="en-US" sz="1600" dirty="0">
                <a:latin typeface="Arial" pitchFamily="34" charset="0"/>
              </a:rPr>
              <a:t>.</a:t>
            </a:r>
          </a:p>
          <a:p>
            <a:pPr eaLnBrk="0" hangingPunct="0">
              <a:buFont typeface="Wingdings" pitchFamily="2" charset="2"/>
              <a:buChar char="Ø"/>
            </a:pPr>
            <a:r>
              <a:rPr lang="en-US" sz="1600" dirty="0">
                <a:latin typeface="Arial" pitchFamily="34" charset="0"/>
              </a:rPr>
              <a:t>High Q-resolution.</a:t>
            </a:r>
          </a:p>
          <a:p>
            <a:pPr eaLnBrk="0" hangingPunct="0">
              <a:buFont typeface="Wingdings" pitchFamily="2" charset="2"/>
              <a:buChar char="Ø"/>
            </a:pPr>
            <a:r>
              <a:rPr lang="en-US" sz="1600" dirty="0">
                <a:latin typeface="Arial" pitchFamily="34" charset="0"/>
              </a:rPr>
              <a:t>Good counting statistics @ high Q.</a:t>
            </a:r>
          </a:p>
          <a:p>
            <a:pPr eaLnBrk="0" hangingPunct="0">
              <a:buFont typeface="Wingdings" pitchFamily="2" charset="2"/>
              <a:buChar char="Ø"/>
            </a:pPr>
            <a:r>
              <a:rPr lang="en-US" sz="1600" dirty="0">
                <a:latin typeface="Arial" pitchFamily="34" charset="0"/>
              </a:rPr>
              <a:t>Low instrument background</a:t>
            </a:r>
            <a:r>
              <a:rPr lang="en-US" sz="1600" b="1" dirty="0">
                <a:latin typeface="Arial" pitchFamily="34" charset="0"/>
              </a:rPr>
              <a:t> </a:t>
            </a:r>
          </a:p>
        </p:txBody>
      </p:sp>
      <p:sp>
        <p:nvSpPr>
          <p:cNvPr id="6153" name="Text Box 9"/>
          <p:cNvSpPr txBox="1">
            <a:spLocks noChangeArrowheads="1"/>
          </p:cNvSpPr>
          <p:nvPr/>
        </p:nvSpPr>
        <p:spPr bwMode="auto">
          <a:xfrm>
            <a:off x="381000" y="4605677"/>
            <a:ext cx="8229600" cy="1107736"/>
          </a:xfrm>
          <a:prstGeom prst="rect">
            <a:avLst/>
          </a:prstGeom>
          <a:solidFill>
            <a:schemeClr val="bg1">
              <a:alpha val="50195"/>
            </a:schemeClr>
          </a:solidFill>
          <a:ln w="12700">
            <a:noFill/>
            <a:miter lim="800000"/>
            <a:headEnd type="none" w="sm" len="sm"/>
            <a:tailEnd type="none" w="sm" len="sm"/>
          </a:ln>
        </p:spPr>
        <p:txBody>
          <a:bodyPr>
            <a:spAutoFit/>
          </a:bodyPr>
          <a:lstStyle/>
          <a:p>
            <a:pPr defTabSz="422275" eaLnBrk="0" hangingPunct="0"/>
            <a:r>
              <a:rPr lang="en-US" sz="1600" b="1" i="1" dirty="0">
                <a:solidFill>
                  <a:srgbClr val="C00000"/>
                </a:solidFill>
                <a:latin typeface="Arial" pitchFamily="34" charset="0"/>
              </a:rPr>
              <a:t>Where ?</a:t>
            </a:r>
          </a:p>
          <a:p>
            <a:pPr defTabSz="422275" eaLnBrk="0" hangingPunct="0">
              <a:buFont typeface="Wingdings" pitchFamily="2" charset="2"/>
              <a:buNone/>
            </a:pPr>
            <a:r>
              <a:rPr lang="en-US" sz="2000" b="1" dirty="0">
                <a:latin typeface="Arial" pitchFamily="34" charset="0"/>
              </a:rPr>
              <a:t>Synchrotron sources</a:t>
            </a:r>
            <a:r>
              <a:rPr lang="en-US" sz="1600" b="1" dirty="0">
                <a:latin typeface="Arial" pitchFamily="34" charset="0"/>
              </a:rPr>
              <a:t> 		or			</a:t>
            </a:r>
            <a:r>
              <a:rPr lang="en-US" sz="2000" b="1" dirty="0">
                <a:solidFill>
                  <a:srgbClr val="C00000"/>
                </a:solidFill>
                <a:latin typeface="Arial" pitchFamily="34" charset="0"/>
              </a:rPr>
              <a:t>S</a:t>
            </a:r>
            <a:r>
              <a:rPr lang="en-US" sz="2000" b="1" dirty="0" smtClean="0">
                <a:solidFill>
                  <a:srgbClr val="C00000"/>
                </a:solidFill>
                <a:latin typeface="Arial" pitchFamily="34" charset="0"/>
              </a:rPr>
              <a:t>pallation </a:t>
            </a:r>
            <a:r>
              <a:rPr lang="en-US" sz="2000" b="1" dirty="0">
                <a:solidFill>
                  <a:srgbClr val="C00000"/>
                </a:solidFill>
                <a:latin typeface="Arial" pitchFamily="34" charset="0"/>
              </a:rPr>
              <a:t>N</a:t>
            </a:r>
            <a:r>
              <a:rPr lang="en-US" sz="2000" b="1" dirty="0" smtClean="0">
                <a:solidFill>
                  <a:srgbClr val="C00000"/>
                </a:solidFill>
                <a:latin typeface="Arial" pitchFamily="34" charset="0"/>
              </a:rPr>
              <a:t>eutron </a:t>
            </a:r>
            <a:r>
              <a:rPr lang="en-US" sz="2000" b="1" dirty="0">
                <a:solidFill>
                  <a:srgbClr val="C00000"/>
                </a:solidFill>
                <a:latin typeface="Arial" pitchFamily="34" charset="0"/>
              </a:rPr>
              <a:t>S</a:t>
            </a:r>
            <a:r>
              <a:rPr lang="en-US" sz="2000" b="1" dirty="0" smtClean="0">
                <a:solidFill>
                  <a:srgbClr val="C00000"/>
                </a:solidFill>
                <a:latin typeface="Arial" pitchFamily="34" charset="0"/>
              </a:rPr>
              <a:t>ources</a:t>
            </a:r>
            <a:endParaRPr lang="en-US" sz="2000" b="1" dirty="0">
              <a:solidFill>
                <a:srgbClr val="C00000"/>
              </a:solidFill>
              <a:latin typeface="Arial" pitchFamily="34" charset="0"/>
            </a:endParaRPr>
          </a:p>
          <a:p>
            <a:pPr defTabSz="422275" eaLnBrk="0" hangingPunct="0">
              <a:buFont typeface="Wingdings" pitchFamily="2" charset="2"/>
              <a:buNone/>
            </a:pPr>
            <a:r>
              <a:rPr lang="en-US" sz="1600" b="1" dirty="0">
                <a:latin typeface="Arial" pitchFamily="34" charset="0"/>
              </a:rPr>
              <a:t>	(high energy X-rays)						</a:t>
            </a:r>
            <a:r>
              <a:rPr lang="en-US" sz="1400" b="1" dirty="0">
                <a:latin typeface="Arial" pitchFamily="34" charset="0"/>
              </a:rPr>
              <a:t>(reactor neutron energies are too low)</a:t>
            </a:r>
          </a:p>
          <a:p>
            <a:pPr defTabSz="422275" eaLnBrk="0" hangingPunct="0">
              <a:buFont typeface="Wingdings" pitchFamily="2" charset="2"/>
              <a:buNone/>
            </a:pPr>
            <a:endParaRPr lang="en-US" sz="1400" b="1" dirty="0">
              <a:latin typeface="Arial" pitchFamily="34" charset="0"/>
            </a:endParaRPr>
          </a:p>
        </p:txBody>
      </p:sp>
      <p:pic>
        <p:nvPicPr>
          <p:cNvPr id="11" name="Picture 18" descr="2007-P04234_alt2.png"/>
          <p:cNvPicPr>
            <a:picLocks noChangeAspect="1"/>
          </p:cNvPicPr>
          <p:nvPr/>
        </p:nvPicPr>
        <p:blipFill rotWithShape="1">
          <a:blip r:embed="rId6"/>
          <a:srcRect l="35496" r="22252" b="22209"/>
          <a:stretch/>
        </p:blipFill>
        <p:spPr>
          <a:xfrm>
            <a:off x="4950941" y="1168313"/>
            <a:ext cx="3863546" cy="4090086"/>
          </a:xfrm>
          <a:prstGeom prst="rect">
            <a:avLst/>
          </a:prstGeom>
          <a:noFill/>
          <a:ln w="9525">
            <a:noFill/>
            <a:miter lim="800000"/>
          </a:ln>
        </p:spPr>
      </p:pic>
    </p:spTree>
    <p:extLst>
      <p:ext uri="{BB962C8B-B14F-4D97-AF65-F5344CB8AC3E}">
        <p14:creationId xmlns:p14="http://schemas.microsoft.com/office/powerpoint/2010/main" val="125700174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smtClean="0"/>
              <a:t>NPDF: the key to high quality, high r PDFs</a:t>
            </a:r>
          </a:p>
        </p:txBody>
      </p:sp>
      <p:sp>
        <p:nvSpPr>
          <p:cNvPr id="7173" name="Text Box 3"/>
          <p:cNvSpPr txBox="1">
            <a:spLocks noChangeArrowheads="1"/>
          </p:cNvSpPr>
          <p:nvPr/>
        </p:nvSpPr>
        <p:spPr bwMode="auto">
          <a:xfrm>
            <a:off x="381000" y="1219200"/>
            <a:ext cx="5105400" cy="915988"/>
          </a:xfrm>
          <a:prstGeom prst="rect">
            <a:avLst/>
          </a:prstGeom>
          <a:noFill/>
          <a:ln w="12700">
            <a:noFill/>
            <a:miter lim="800000"/>
            <a:headEnd type="none" w="sm" len="sm"/>
            <a:tailEnd type="none" w="sm" len="sm"/>
          </a:ln>
        </p:spPr>
        <p:txBody>
          <a:bodyPr>
            <a:spAutoFit/>
          </a:bodyPr>
          <a:lstStyle/>
          <a:p>
            <a:r>
              <a:rPr lang="en-US" sz="1800">
                <a:latin typeface="Arial" pitchFamily="34" charset="0"/>
              </a:rPr>
              <a:t>The PDF (similar to the Patterson) is obtained via Fourier transform of the </a:t>
            </a:r>
            <a:r>
              <a:rPr lang="en-US" sz="1800">
                <a:solidFill>
                  <a:schemeClr val="hlink"/>
                </a:solidFill>
                <a:latin typeface="Arial" pitchFamily="34" charset="0"/>
              </a:rPr>
              <a:t>normalized total scattering</a:t>
            </a:r>
            <a:r>
              <a:rPr lang="en-US" sz="1800">
                <a:latin typeface="Arial" pitchFamily="34" charset="0"/>
              </a:rPr>
              <a:t> S(Q):</a:t>
            </a:r>
          </a:p>
        </p:txBody>
      </p:sp>
      <p:graphicFrame>
        <p:nvGraphicFramePr>
          <p:cNvPr id="7170" name="Object 2"/>
          <p:cNvGraphicFramePr>
            <a:graphicFrameLocks noChangeAspect="1"/>
          </p:cNvGraphicFramePr>
          <p:nvPr>
            <p:extLst>
              <p:ext uri="{D42A27DB-BD31-4B8C-83A1-F6EECF244321}">
                <p14:modId xmlns:p14="http://schemas.microsoft.com/office/powerpoint/2010/main" val="2332511319"/>
              </p:ext>
            </p:extLst>
          </p:nvPr>
        </p:nvGraphicFramePr>
        <p:xfrm>
          <a:off x="481013" y="2286000"/>
          <a:ext cx="4548187" cy="838200"/>
        </p:xfrm>
        <a:graphic>
          <a:graphicData uri="http://schemas.openxmlformats.org/presentationml/2006/ole">
            <mc:AlternateContent xmlns:mc="http://schemas.openxmlformats.org/markup-compatibility/2006">
              <mc:Choice xmlns:v="urn:schemas-microsoft-com:vml" Requires="v">
                <p:oleObj spid="_x0000_s5134" name="Equation" r:id="rId4" imgW="2070000" imgH="469800" progId="">
                  <p:embed/>
                </p:oleObj>
              </mc:Choice>
              <mc:Fallback>
                <p:oleObj name="Equation" r:id="rId4" imgW="2070000" imgH="469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534" r="-3534"/>
                      <a:stretch>
                        <a:fillRect/>
                      </a:stretch>
                    </p:blipFill>
                    <p:spPr bwMode="auto">
                      <a:xfrm>
                        <a:off x="481013" y="2286000"/>
                        <a:ext cx="4548187" cy="838200"/>
                      </a:xfrm>
                      <a:prstGeom prst="rect">
                        <a:avLst/>
                      </a:prstGeom>
                      <a:solidFill>
                        <a:schemeClr val="accent4"/>
                      </a:solidFill>
                    </p:spPr>
                  </p:pic>
                </p:oleObj>
              </mc:Fallback>
            </mc:AlternateContent>
          </a:graphicData>
        </a:graphic>
      </p:graphicFrame>
      <p:sp>
        <p:nvSpPr>
          <p:cNvPr id="7174" name="Text Box 5"/>
          <p:cNvSpPr txBox="1">
            <a:spLocks noChangeArrowheads="1"/>
          </p:cNvSpPr>
          <p:nvPr/>
        </p:nvSpPr>
        <p:spPr bwMode="auto">
          <a:xfrm>
            <a:off x="457200" y="3505200"/>
            <a:ext cx="5029200" cy="1800225"/>
          </a:xfrm>
          <a:prstGeom prst="rect">
            <a:avLst/>
          </a:prstGeom>
          <a:noFill/>
          <a:ln w="12700">
            <a:noFill/>
            <a:miter lim="800000"/>
            <a:headEnd type="none" w="sm" len="sm"/>
            <a:tailEnd type="none" w="sm" len="sm"/>
          </a:ln>
        </p:spPr>
        <p:txBody>
          <a:bodyPr>
            <a:spAutoFit/>
          </a:bodyPr>
          <a:lstStyle/>
          <a:p>
            <a:r>
              <a:rPr lang="en-US" sz="2000" i="1">
                <a:solidFill>
                  <a:schemeClr val="hlink"/>
                </a:solidFill>
                <a:latin typeface="Arial" pitchFamily="34" charset="0"/>
              </a:rPr>
              <a:t>Requirements to obtain ‘good’ PDF:</a:t>
            </a:r>
          </a:p>
          <a:p>
            <a:endParaRPr lang="en-US" sz="2000" i="1">
              <a:solidFill>
                <a:schemeClr val="hlink"/>
              </a:solidFill>
              <a:latin typeface="Arial" pitchFamily="34" charset="0"/>
            </a:endParaRPr>
          </a:p>
          <a:p>
            <a:pPr>
              <a:buFont typeface="Wingdings" pitchFamily="2" charset="2"/>
              <a:buChar char="§"/>
            </a:pPr>
            <a:r>
              <a:rPr lang="en-US" sz="1800">
                <a:latin typeface="Arial" pitchFamily="34" charset="0"/>
              </a:rPr>
              <a:t> High maximum momentum transfer, Q</a:t>
            </a:r>
            <a:r>
              <a:rPr lang="en-US" sz="1800" baseline="-25000">
                <a:latin typeface="Arial" pitchFamily="34" charset="0"/>
              </a:rPr>
              <a:t>max</a:t>
            </a:r>
            <a:r>
              <a:rPr lang="en-US" sz="1800">
                <a:latin typeface="Arial" pitchFamily="34" charset="0"/>
              </a:rPr>
              <a:t>.</a:t>
            </a:r>
          </a:p>
          <a:p>
            <a:pPr>
              <a:buFont typeface="Wingdings" pitchFamily="2" charset="2"/>
              <a:buChar char="§"/>
            </a:pPr>
            <a:r>
              <a:rPr lang="en-US" sz="1800">
                <a:latin typeface="Arial" pitchFamily="34" charset="0"/>
              </a:rPr>
              <a:t> High Q-resolution.</a:t>
            </a:r>
          </a:p>
          <a:p>
            <a:pPr>
              <a:buFont typeface="Wingdings" pitchFamily="2" charset="2"/>
              <a:buChar char="§"/>
            </a:pPr>
            <a:r>
              <a:rPr lang="en-US" sz="1800">
                <a:latin typeface="Arial" pitchFamily="34" charset="0"/>
              </a:rPr>
              <a:t> Good counting statistics @ high Q.</a:t>
            </a:r>
          </a:p>
          <a:p>
            <a:pPr>
              <a:buFont typeface="Wingdings" pitchFamily="2" charset="2"/>
              <a:buChar char="§"/>
            </a:pPr>
            <a:r>
              <a:rPr lang="en-US" sz="1800">
                <a:latin typeface="Arial" pitchFamily="34" charset="0"/>
              </a:rPr>
              <a:t> Low and stable instrument background.</a:t>
            </a:r>
          </a:p>
        </p:txBody>
      </p:sp>
      <p:pic>
        <p:nvPicPr>
          <p:cNvPr id="7175" name="Picture 8" descr="pic"/>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75288" y="990600"/>
            <a:ext cx="3200400" cy="2601913"/>
          </a:xfrm>
          <a:prstGeom prst="rect">
            <a:avLst/>
          </a:prstGeom>
          <a:noFill/>
          <a:ln w="9525">
            <a:noFill/>
            <a:miter lim="800000"/>
            <a:headEnd/>
            <a:tailEnd/>
          </a:ln>
        </p:spPr>
      </p:pic>
      <p:graphicFrame>
        <p:nvGraphicFramePr>
          <p:cNvPr id="7171" name="Object 3"/>
          <p:cNvGraphicFramePr>
            <a:graphicFrameLocks noChangeAspect="1"/>
          </p:cNvGraphicFramePr>
          <p:nvPr/>
        </p:nvGraphicFramePr>
        <p:xfrm>
          <a:off x="5475288" y="3657600"/>
          <a:ext cx="3200400" cy="2498725"/>
        </p:xfrm>
        <a:graphic>
          <a:graphicData uri="http://schemas.openxmlformats.org/presentationml/2006/ole">
            <mc:AlternateContent xmlns:mc="http://schemas.openxmlformats.org/markup-compatibility/2006">
              <mc:Choice xmlns:v="urn:schemas-microsoft-com:vml" Requires="v">
                <p:oleObj spid="_x0000_s5135" name="Image" r:id="rId7" imgW="7873016" imgH="6146032" progId="">
                  <p:embed/>
                </p:oleObj>
              </mc:Choice>
              <mc:Fallback>
                <p:oleObj name="Image" r:id="rId7" imgW="7873016" imgH="6146032" progId="">
                  <p:embed/>
                  <p:pic>
                    <p:nvPicPr>
                      <p:cNvPr id="0" nam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5288" y="3657600"/>
                        <a:ext cx="3200400"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6" name="Line 13"/>
          <p:cNvSpPr>
            <a:spLocks noChangeShapeType="1"/>
          </p:cNvSpPr>
          <p:nvPr/>
        </p:nvSpPr>
        <p:spPr bwMode="auto">
          <a:xfrm flipV="1">
            <a:off x="4724400" y="3352800"/>
            <a:ext cx="838200" cy="762000"/>
          </a:xfrm>
          <a:prstGeom prst="line">
            <a:avLst/>
          </a:prstGeom>
          <a:noFill/>
          <a:ln w="31750">
            <a:solidFill>
              <a:schemeClr val="hlink"/>
            </a:solidFill>
            <a:round/>
            <a:headEnd type="none" w="sm" len="sm"/>
            <a:tailEnd type="triangle" w="lg" len="lg"/>
          </a:ln>
        </p:spPr>
        <p:txBody>
          <a:bodyPr/>
          <a:lstStyle/>
          <a:p>
            <a:endParaRPr lang="en-US"/>
          </a:p>
        </p:txBody>
      </p:sp>
      <p:sp>
        <p:nvSpPr>
          <p:cNvPr id="7177" name="Line 14"/>
          <p:cNvSpPr>
            <a:spLocks noChangeShapeType="1"/>
          </p:cNvSpPr>
          <p:nvPr/>
        </p:nvSpPr>
        <p:spPr bwMode="auto">
          <a:xfrm>
            <a:off x="2743200" y="4495800"/>
            <a:ext cx="2667000" cy="228600"/>
          </a:xfrm>
          <a:prstGeom prst="line">
            <a:avLst/>
          </a:prstGeom>
          <a:noFill/>
          <a:ln w="31750">
            <a:solidFill>
              <a:schemeClr val="hlink"/>
            </a:solidFill>
            <a:round/>
            <a:headEnd type="none" w="sm" len="sm"/>
            <a:tailEnd type="triangle" w="lg" len="lg"/>
          </a:ln>
        </p:spPr>
        <p:txBody>
          <a:bodyPr/>
          <a:lstStyle/>
          <a:p>
            <a:endParaRPr lang="en-US"/>
          </a:p>
        </p:txBody>
      </p:sp>
    </p:spTree>
    <p:extLst>
      <p:ext uri="{BB962C8B-B14F-4D97-AF65-F5344CB8AC3E}">
        <p14:creationId xmlns:p14="http://schemas.microsoft.com/office/powerpoint/2010/main" val="399354819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04" y="177114"/>
            <a:ext cx="8880396" cy="496290"/>
          </a:xfrm>
        </p:spPr>
        <p:txBody>
          <a:bodyPr/>
          <a:lstStyle/>
          <a:p>
            <a:r>
              <a:rPr lang="en-US" dirty="0" smtClean="0"/>
              <a:t>Q resolution ..</a:t>
            </a:r>
            <a:endParaRPr lang="en-US" dirty="0"/>
          </a:p>
        </p:txBody>
      </p:sp>
      <p:pic>
        <p:nvPicPr>
          <p:cNvPr id="4" name="Picture 3" descr="2.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 y="762000"/>
            <a:ext cx="7924800" cy="5948262"/>
          </a:xfrm>
          <a:prstGeom prst="rect">
            <a:avLst/>
          </a:prstGeom>
        </p:spPr>
      </p:pic>
    </p:spTree>
    <p:extLst>
      <p:ext uri="{BB962C8B-B14F-4D97-AF65-F5344CB8AC3E}">
        <p14:creationId xmlns:p14="http://schemas.microsoft.com/office/powerpoint/2010/main" val="766083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Instruments at SNS for PDF studies</a:t>
            </a:r>
            <a:endParaRPr lang="en-US" dirty="0">
              <a:solidFill>
                <a:schemeClr val="tx2"/>
              </a:solidFill>
            </a:endParaRPr>
          </a:p>
        </p:txBody>
      </p:sp>
      <p:pic>
        <p:nvPicPr>
          <p:cNvPr id="7170" name="Picture 2" descr="SNS Instrument Beam Line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851"/>
          <a:stretch/>
        </p:blipFill>
        <p:spPr bwMode="auto">
          <a:xfrm>
            <a:off x="771953" y="840259"/>
            <a:ext cx="7701323" cy="53381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47351" y="1820562"/>
            <a:ext cx="1276865" cy="691979"/>
          </a:xfrm>
          <a:prstGeom prst="rect">
            <a:avLst/>
          </a:prstGeom>
          <a:noFill/>
          <a:ln w="76200">
            <a:solidFill>
              <a:srgbClr val="FFFF00"/>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1" name="Rectangle 10"/>
          <p:cNvSpPr/>
          <p:nvPr/>
        </p:nvSpPr>
        <p:spPr>
          <a:xfrm>
            <a:off x="5787081" y="5078627"/>
            <a:ext cx="1396314" cy="691979"/>
          </a:xfrm>
          <a:prstGeom prst="rect">
            <a:avLst/>
          </a:prstGeom>
          <a:noFill/>
          <a:ln w="76200">
            <a:solidFill>
              <a:srgbClr val="FFFF00"/>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2" name="Rectangle 11"/>
          <p:cNvSpPr/>
          <p:nvPr/>
        </p:nvSpPr>
        <p:spPr>
          <a:xfrm>
            <a:off x="2561968" y="897924"/>
            <a:ext cx="1812324" cy="576649"/>
          </a:xfrm>
          <a:prstGeom prst="rect">
            <a:avLst/>
          </a:prstGeom>
          <a:noFill/>
          <a:ln w="76200">
            <a:solidFill>
              <a:srgbClr val="FFFF00"/>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Tree>
    <p:extLst>
      <p:ext uri="{BB962C8B-B14F-4D97-AF65-F5344CB8AC3E}">
        <p14:creationId xmlns:p14="http://schemas.microsoft.com/office/powerpoint/2010/main" val="5156583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11"/>
          <p:cNvPicPr>
            <a:picLocks noChangeArrowheads="1"/>
          </p:cNvPicPr>
          <p:nvPr/>
        </p:nvPicPr>
        <p:blipFill>
          <a:blip r:embed="rId3" cstate="screen">
            <a:extLst>
              <a:ext uri="{28A0092B-C50C-407E-A947-70E740481C1C}">
                <a14:useLocalDpi xmlns:a14="http://schemas.microsoft.com/office/drawing/2010/main"/>
              </a:ext>
            </a:extLst>
          </a:blip>
          <a:srcRect r="39600" b="15186"/>
          <a:stretch>
            <a:fillRect/>
          </a:stretch>
        </p:blipFill>
        <p:spPr bwMode="auto">
          <a:xfrm>
            <a:off x="650790" y="1066800"/>
            <a:ext cx="2760663" cy="3098800"/>
          </a:xfrm>
          <a:prstGeom prst="rect">
            <a:avLst/>
          </a:prstGeom>
          <a:noFill/>
          <a:ln w="9525">
            <a:noFill/>
            <a:round/>
            <a:headEnd/>
            <a:tailEnd/>
          </a:ln>
        </p:spPr>
      </p:pic>
      <p:graphicFrame>
        <p:nvGraphicFramePr>
          <p:cNvPr id="2" name="Group 12"/>
          <p:cNvGraphicFramePr>
            <a:graphicFrameLocks noGrp="1"/>
          </p:cNvGraphicFramePr>
          <p:nvPr/>
        </p:nvGraphicFramePr>
        <p:xfrm>
          <a:off x="5143500" y="3200400"/>
          <a:ext cx="3505200" cy="1128714"/>
        </p:xfrm>
        <a:graphic>
          <a:graphicData uri="http://schemas.openxmlformats.org/drawingml/2006/table">
            <a:tbl>
              <a:tblPr/>
              <a:tblGrid>
                <a:gridCol w="787400"/>
                <a:gridCol w="1358900"/>
                <a:gridCol w="1358900"/>
              </a:tblGrid>
              <a:tr h="376238">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endParaRPr kumimoji="0" lang="en-US"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endParaRPr>
                    </a:p>
                  </a:txBody>
                  <a:tcPr marL="38100" marR="38100" marT="38100" marB="381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400" b="0" i="0" u="none" strike="noStrike" cap="none" normalizeH="0" baseline="0" smtClean="0">
                          <a:ln>
                            <a:noFill/>
                          </a:ln>
                          <a:solidFill>
                            <a:schemeClr val="tx1"/>
                          </a:solidFill>
                          <a:effectLst/>
                          <a:latin typeface="Arial Bold Italic" charset="0"/>
                          <a:cs typeface="Arial Bold Italic" charset="0"/>
                          <a:sym typeface="Arial Bold Italic" charset="0"/>
                        </a:rPr>
                        <a:t>b</a:t>
                      </a:r>
                      <a:r>
                        <a:rPr kumimoji="0" lang="en-US" sz="1400" b="0" i="0" u="none" strike="noStrike" cap="none" normalizeH="0" baseline="-25000" smtClean="0">
                          <a:ln>
                            <a:noFill/>
                          </a:ln>
                          <a:solidFill>
                            <a:schemeClr val="tx1"/>
                          </a:solidFill>
                          <a:effectLst/>
                          <a:latin typeface="Arial Bold Italic" charset="0"/>
                          <a:cs typeface="Arial Bold Italic" charset="0"/>
                          <a:sym typeface="Arial Bold Italic" charset="0"/>
                        </a:rPr>
                        <a:t>i</a:t>
                      </a:r>
                      <a:r>
                        <a:rPr kumimoji="0" lang="en-US" sz="1400" b="0" i="0" u="none" strike="noStrike" cap="none" normalizeH="0" baseline="0" smtClean="0">
                          <a:ln>
                            <a:noFill/>
                          </a:ln>
                          <a:solidFill>
                            <a:schemeClr val="tx1"/>
                          </a:solidFill>
                          <a:effectLst/>
                          <a:latin typeface="Arial Bold" charset="0"/>
                          <a:cs typeface="Arial Bold" charset="0"/>
                          <a:sym typeface="Arial Bold" charset="0"/>
                        </a:rPr>
                        <a:t> for x-ray </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400" b="0" i="0" u="none" strike="noStrike" cap="none" normalizeH="0" baseline="0" smtClean="0">
                          <a:ln>
                            <a:noFill/>
                          </a:ln>
                          <a:solidFill>
                            <a:schemeClr val="tx1"/>
                          </a:solidFill>
                          <a:effectLst/>
                          <a:latin typeface="Arial Bold Italic" charset="0"/>
                          <a:cs typeface="Arial Bold Italic" charset="0"/>
                          <a:sym typeface="Arial Bold Italic" charset="0"/>
                        </a:rPr>
                        <a:t>b</a:t>
                      </a:r>
                      <a:r>
                        <a:rPr kumimoji="0" lang="en-US" sz="1400" b="0" i="0" u="none" strike="noStrike" cap="none" normalizeH="0" baseline="-25000" smtClean="0">
                          <a:ln>
                            <a:noFill/>
                          </a:ln>
                          <a:solidFill>
                            <a:schemeClr val="tx1"/>
                          </a:solidFill>
                          <a:effectLst/>
                          <a:latin typeface="Arial Bold Italic" charset="0"/>
                          <a:cs typeface="Arial Bold Italic" charset="0"/>
                          <a:sym typeface="Arial Bold Italic" charset="0"/>
                        </a:rPr>
                        <a:t>i</a:t>
                      </a:r>
                      <a:r>
                        <a:rPr kumimoji="0" lang="en-US" sz="1400" b="0" i="0" u="none" strike="noStrike" cap="none" normalizeH="0" baseline="0" smtClean="0">
                          <a:ln>
                            <a:noFill/>
                          </a:ln>
                          <a:solidFill>
                            <a:schemeClr val="tx1"/>
                          </a:solidFill>
                          <a:effectLst/>
                          <a:latin typeface="Arial Bold" charset="0"/>
                          <a:cs typeface="Arial Bold" charset="0"/>
                          <a:sym typeface="Arial Bold" charset="0"/>
                        </a:rPr>
                        <a:t> for neutron</a:t>
                      </a:r>
                    </a:p>
                  </a:txBody>
                  <a:tcPr marL="38100" marR="38100" marT="38100" marB="381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r>
              <a:tr h="376238">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400" b="0" i="0" u="none" strike="noStrike" cap="none" normalizeH="0" baseline="0" dirty="0" smtClean="0">
                          <a:ln>
                            <a:noFill/>
                          </a:ln>
                          <a:solidFill>
                            <a:schemeClr val="tx1"/>
                          </a:solidFill>
                          <a:effectLst/>
                          <a:latin typeface="Arial Bold" charset="0"/>
                          <a:cs typeface="Arial Bold" charset="0"/>
                          <a:sym typeface="Arial Bold" charset="0"/>
                        </a:rPr>
                        <a:t>Mg</a:t>
                      </a:r>
                    </a:p>
                  </a:txBody>
                  <a:tcPr marL="38100" marR="38100" marT="38100" marB="381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12</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3.631</a:t>
                      </a:r>
                    </a:p>
                  </a:txBody>
                  <a:tcPr marL="38100" marR="38100" marT="38100" marB="381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238">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400" b="0" i="0" u="none" strike="noStrike" cap="none" normalizeH="0" baseline="0" dirty="0" smtClean="0">
                          <a:ln>
                            <a:noFill/>
                          </a:ln>
                          <a:solidFill>
                            <a:schemeClr val="tx1"/>
                          </a:solidFill>
                          <a:effectLst/>
                          <a:latin typeface="Arial Bold" charset="0"/>
                          <a:cs typeface="Arial Bold" charset="0"/>
                          <a:sym typeface="Arial Bold" charset="0"/>
                        </a:rPr>
                        <a:t>Co</a:t>
                      </a:r>
                    </a:p>
                  </a:txBody>
                  <a:tcPr marL="38100" marR="38100" marT="38100" marB="381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27</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4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0.779</a:t>
                      </a:r>
                    </a:p>
                  </a:txBody>
                  <a:tcPr marL="38100" marR="38100" marT="38100" marB="381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77846" name="Group 46"/>
          <p:cNvGrpSpPr>
            <a:grpSpLocks/>
          </p:cNvGrpSpPr>
          <p:nvPr/>
        </p:nvGrpSpPr>
        <p:grpSpPr bwMode="auto">
          <a:xfrm>
            <a:off x="3758568" y="1323246"/>
            <a:ext cx="4865579" cy="1639888"/>
            <a:chOff x="225" y="0"/>
            <a:chExt cx="3064" cy="1033"/>
          </a:xfrm>
        </p:grpSpPr>
        <p:sp>
          <p:nvSpPr>
            <p:cNvPr id="77870" name="Rectangle 47"/>
            <p:cNvSpPr>
              <a:spLocks/>
            </p:cNvSpPr>
            <p:nvPr/>
          </p:nvSpPr>
          <p:spPr bwMode="auto">
            <a:xfrm>
              <a:off x="336" y="157"/>
              <a:ext cx="1526" cy="256"/>
            </a:xfrm>
            <a:prstGeom prst="rect">
              <a:avLst/>
            </a:prstGeom>
            <a:noFill/>
            <a:ln w="9525">
              <a:noFill/>
              <a:miter lim="800000"/>
              <a:headEnd/>
              <a:tailEnd/>
            </a:ln>
          </p:spPr>
          <p:txBody>
            <a:bodyPr lIns="38100" tIns="38100" rIns="78740" bIns="38100"/>
            <a:lstStyle/>
            <a:p>
              <a:pPr marL="1588"/>
              <a:r>
                <a:rPr lang="en-US" dirty="0">
                  <a:latin typeface="Arial" pitchFamily="34" charset="0"/>
                  <a:cs typeface="Arial" pitchFamily="34" charset="0"/>
                  <a:sym typeface="Arial" pitchFamily="34" charset="0"/>
                </a:rPr>
                <a:t>PDF peak intensity</a:t>
              </a:r>
              <a:r>
                <a:rPr lang="en-US" dirty="0">
                  <a:latin typeface="Arial" pitchFamily="34" charset="0"/>
                  <a:ea typeface="Apple Symbols"/>
                  <a:cs typeface="Apple Symbols"/>
                  <a:sym typeface="Arial" pitchFamily="34" charset="0"/>
                </a:rPr>
                <a:t> ∝ </a:t>
              </a:r>
            </a:p>
          </p:txBody>
        </p:sp>
        <p:pic>
          <p:nvPicPr>
            <p:cNvPr id="77871" name="Picture 48"/>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62" y="0"/>
              <a:ext cx="1384" cy="569"/>
            </a:xfrm>
            <a:prstGeom prst="rect">
              <a:avLst/>
            </a:prstGeom>
            <a:noFill/>
            <a:ln w="9525">
              <a:noFill/>
              <a:round/>
              <a:headEnd/>
              <a:tailEnd/>
            </a:ln>
          </p:spPr>
        </p:pic>
        <p:sp>
          <p:nvSpPr>
            <p:cNvPr id="77872" name="Rectangle 49"/>
            <p:cNvSpPr>
              <a:spLocks/>
            </p:cNvSpPr>
            <p:nvPr/>
          </p:nvSpPr>
          <p:spPr bwMode="auto">
            <a:xfrm>
              <a:off x="225" y="553"/>
              <a:ext cx="3064" cy="480"/>
            </a:xfrm>
            <a:prstGeom prst="rect">
              <a:avLst/>
            </a:prstGeom>
            <a:noFill/>
            <a:ln w="9525">
              <a:noFill/>
              <a:miter lim="800000"/>
              <a:headEnd/>
              <a:tailEnd/>
            </a:ln>
          </p:spPr>
          <p:txBody>
            <a:bodyPr lIns="38100" tIns="38100" rIns="78740" bIns="38100"/>
            <a:lstStyle/>
            <a:p>
              <a:pPr marL="1588"/>
              <a:r>
                <a:rPr lang="en-US" dirty="0">
                  <a:latin typeface="Arial" pitchFamily="34" charset="0"/>
                  <a:cs typeface="Arial" pitchFamily="34" charset="0"/>
                  <a:sym typeface="Arial" pitchFamily="34" charset="0"/>
                </a:rPr>
                <a:t>where </a:t>
              </a:r>
              <a:r>
                <a:rPr lang="en-US" dirty="0">
                  <a:latin typeface="Arial Italic" pitchFamily="34" charset="0"/>
                  <a:cs typeface="Arial Italic" pitchFamily="34" charset="0"/>
                  <a:sym typeface="Arial Italic" pitchFamily="34" charset="0"/>
                </a:rPr>
                <a:t>b</a:t>
              </a:r>
              <a:r>
                <a:rPr lang="en-US" baseline="-20000" dirty="0">
                  <a:latin typeface="Arial Italic" pitchFamily="34" charset="0"/>
                  <a:cs typeface="Arial Italic" pitchFamily="34" charset="0"/>
                  <a:sym typeface="Arial Italic" pitchFamily="34" charset="0"/>
                </a:rPr>
                <a:t>i</a:t>
              </a:r>
              <a:r>
                <a:rPr lang="en-US" dirty="0">
                  <a:latin typeface="Arial" pitchFamily="34" charset="0"/>
                  <a:cs typeface="Arial" pitchFamily="34" charset="0"/>
                  <a:sym typeface="Arial" pitchFamily="34" charset="0"/>
                </a:rPr>
                <a:t> is the scattering length of the </a:t>
              </a:r>
              <a:r>
                <a:rPr lang="en-US" dirty="0" err="1">
                  <a:latin typeface="Arial Italic" pitchFamily="34" charset="0"/>
                  <a:cs typeface="Arial Italic" pitchFamily="34" charset="0"/>
                  <a:sym typeface="Arial Italic" pitchFamily="34" charset="0"/>
                </a:rPr>
                <a:t>i</a:t>
              </a:r>
              <a:r>
                <a:rPr lang="en-US" baseline="30000" dirty="0" err="1">
                  <a:latin typeface="Arial" pitchFamily="34" charset="0"/>
                  <a:cs typeface="Arial" pitchFamily="34" charset="0"/>
                  <a:sym typeface="Arial" pitchFamily="34" charset="0"/>
                </a:rPr>
                <a:t>th</a:t>
              </a:r>
              <a:r>
                <a:rPr lang="en-US" dirty="0">
                  <a:latin typeface="Arial" pitchFamily="34" charset="0"/>
                  <a:cs typeface="Arial" pitchFamily="34" charset="0"/>
                  <a:sym typeface="Arial" pitchFamily="34" charset="0"/>
                </a:rPr>
                <a:t> atom.</a:t>
              </a:r>
            </a:p>
          </p:txBody>
        </p:sp>
      </p:grpSp>
      <p:graphicFrame>
        <p:nvGraphicFramePr>
          <p:cNvPr id="26674" name="Group 50"/>
          <p:cNvGraphicFramePr>
            <a:graphicFrameLocks noGrp="1"/>
          </p:cNvGraphicFramePr>
          <p:nvPr/>
        </p:nvGraphicFramePr>
        <p:xfrm>
          <a:off x="787400" y="4573588"/>
          <a:ext cx="7861300" cy="1014414"/>
        </p:xfrm>
        <a:graphic>
          <a:graphicData uri="http://schemas.openxmlformats.org/drawingml/2006/table">
            <a:tbl>
              <a:tblPr/>
              <a:tblGrid>
                <a:gridCol w="1965325"/>
                <a:gridCol w="1965325"/>
                <a:gridCol w="1965325"/>
                <a:gridCol w="1965325"/>
              </a:tblGrid>
              <a:tr h="338138">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dirty="0" err="1" smtClean="0">
                          <a:ln>
                            <a:noFill/>
                          </a:ln>
                          <a:solidFill>
                            <a:schemeClr val="tx1"/>
                          </a:solidFill>
                          <a:effectLst/>
                          <a:latin typeface="Arial Bold" charset="0"/>
                          <a:cs typeface="Arial Bold" charset="0"/>
                          <a:sym typeface="Arial Bold" charset="0"/>
                        </a:rPr>
                        <a:t>b</a:t>
                      </a:r>
                      <a:r>
                        <a:rPr kumimoji="0" lang="en-US" sz="1600" b="0" i="0" u="none" strike="noStrike" cap="none" normalizeH="0" baseline="-25000" dirty="0" err="1" smtClean="0">
                          <a:ln>
                            <a:noFill/>
                          </a:ln>
                          <a:solidFill>
                            <a:schemeClr val="tx1"/>
                          </a:solidFill>
                          <a:effectLst/>
                          <a:latin typeface="Arial Bold" charset="0"/>
                          <a:cs typeface="Arial Bold" charset="0"/>
                          <a:sym typeface="Arial Bold" charset="0"/>
                        </a:rPr>
                        <a:t>m</a:t>
                      </a:r>
                      <a:r>
                        <a:rPr kumimoji="0" lang="en-US" sz="1600" b="0" i="0" u="none" strike="noStrike" cap="none" normalizeH="0" baseline="0" dirty="0" err="1" smtClean="0">
                          <a:ln>
                            <a:noFill/>
                          </a:ln>
                          <a:solidFill>
                            <a:schemeClr val="tx1"/>
                          </a:solidFill>
                          <a:effectLst/>
                          <a:latin typeface="Arial Bold" charset="0"/>
                          <a:cs typeface="Arial Bold" charset="0"/>
                          <a:sym typeface="Arial Bold" charset="0"/>
                        </a:rPr>
                        <a:t>b</a:t>
                      </a:r>
                      <a:r>
                        <a:rPr kumimoji="0" lang="en-US" sz="1600" b="0" i="0" u="none" strike="noStrike" cap="none" normalizeH="0" baseline="-25000" dirty="0" err="1" smtClean="0">
                          <a:ln>
                            <a:noFill/>
                          </a:ln>
                          <a:solidFill>
                            <a:schemeClr val="tx1"/>
                          </a:solidFill>
                          <a:effectLst/>
                          <a:latin typeface="Arial Bold" charset="0"/>
                          <a:cs typeface="Arial Bold" charset="0"/>
                          <a:sym typeface="Arial Bold" charset="0"/>
                        </a:rPr>
                        <a:t>n</a:t>
                      </a:r>
                      <a:endParaRPr kumimoji="0" lang="en-US" sz="1600" b="0" i="0" u="none" strike="noStrike" cap="none" normalizeH="0" baseline="-25000" dirty="0" smtClean="0">
                        <a:ln>
                          <a:noFill/>
                        </a:ln>
                        <a:solidFill>
                          <a:schemeClr val="tx1"/>
                        </a:solidFill>
                        <a:effectLst/>
                        <a:latin typeface="Arial Bold" charset="0"/>
                        <a:cs typeface="Arial Bold" charset="0"/>
                        <a:sym typeface="Arial Bold" charset="0"/>
                      </a:endParaRPr>
                    </a:p>
                  </a:txBody>
                  <a:tcPr marL="38100" marR="38100" marT="38100" marB="381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smtClean="0">
                          <a:ln>
                            <a:noFill/>
                          </a:ln>
                          <a:solidFill>
                            <a:schemeClr val="tx1"/>
                          </a:solidFill>
                          <a:effectLst/>
                          <a:latin typeface="Arial Bold" charset="0"/>
                          <a:cs typeface="Arial Bold" charset="0"/>
                          <a:sym typeface="Arial Bold" charset="0"/>
                        </a:rPr>
                        <a:t>Mg-Mg</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smtClean="0">
                          <a:ln>
                            <a:noFill/>
                          </a:ln>
                          <a:solidFill>
                            <a:schemeClr val="tx1"/>
                          </a:solidFill>
                          <a:effectLst/>
                          <a:latin typeface="Arial Bold" charset="0"/>
                          <a:cs typeface="Arial Bold" charset="0"/>
                          <a:sym typeface="Arial Bold" charset="0"/>
                        </a:rPr>
                        <a:t>Mg-Co</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dirty="0" smtClean="0">
                          <a:ln>
                            <a:noFill/>
                          </a:ln>
                          <a:solidFill>
                            <a:schemeClr val="tx1"/>
                          </a:solidFill>
                          <a:effectLst/>
                          <a:latin typeface="Arial Bold" charset="0"/>
                          <a:cs typeface="Arial Bold" charset="0"/>
                          <a:sym typeface="Arial Bold" charset="0"/>
                        </a:rPr>
                        <a:t>Co-Co</a:t>
                      </a:r>
                    </a:p>
                  </a:txBody>
                  <a:tcPr marL="38100" marR="38100" marT="38100" marB="381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r>
              <a:tr h="338138">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smtClean="0">
                          <a:ln>
                            <a:noFill/>
                          </a:ln>
                          <a:solidFill>
                            <a:schemeClr val="tx1"/>
                          </a:solidFill>
                          <a:effectLst/>
                          <a:latin typeface="Arial Bold" charset="0"/>
                          <a:cs typeface="Arial Bold" charset="0"/>
                          <a:sym typeface="Arial Bold" charset="0"/>
                        </a:rPr>
                        <a:t>x-ray</a:t>
                      </a:r>
                    </a:p>
                  </a:txBody>
                  <a:tcPr marL="38100" marR="38100" marT="38100" marB="381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DCDCD"/>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144</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324</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729</a:t>
                      </a:r>
                    </a:p>
                  </a:txBody>
                  <a:tcPr marL="38100" marR="38100" marT="38100" marB="381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3D979"/>
                    </a:solidFill>
                  </a:tcPr>
                </a:tc>
              </a:tr>
              <a:tr h="338138">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smtClean="0">
                          <a:ln>
                            <a:noFill/>
                          </a:ln>
                          <a:solidFill>
                            <a:schemeClr val="tx1"/>
                          </a:solidFill>
                          <a:effectLst/>
                          <a:latin typeface="Arial Bold" charset="0"/>
                          <a:cs typeface="Arial Bold" charset="0"/>
                          <a:sym typeface="Arial Bold" charset="0"/>
                        </a:rPr>
                        <a:t>neutron</a:t>
                      </a:r>
                    </a:p>
                  </a:txBody>
                  <a:tcPr marL="38100" marR="38100" marT="38100" marB="381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DCDCD"/>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13.18</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A3D979"/>
                    </a:solid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2.83</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4459C"/>
                        </a:buClr>
                        <a:buSzPct val="110000"/>
                        <a:buFont typeface="Times" charset="0"/>
                        <a:buNone/>
                        <a:tabLst>
                          <a:tab pos="914400" algn="l"/>
                        </a:tabLst>
                      </a:pPr>
                      <a:r>
                        <a:rPr kumimoji="0" lang="en-US" sz="1600" b="0" i="0" u="none" strike="noStrike" cap="none" normalizeH="0" baseline="0" smtClean="0">
                          <a:ln>
                            <a:noFill/>
                          </a:ln>
                          <a:solidFill>
                            <a:schemeClr val="tx1"/>
                          </a:solidFill>
                          <a:effectLst/>
                          <a:latin typeface="Arial" charset="0"/>
                          <a:ea typeface="ヒラギノ角ゴ ProN W3" charset="0"/>
                          <a:cs typeface="ヒラギノ角ゴ ProN W3" charset="0"/>
                          <a:sym typeface="Arial" charset="0"/>
                        </a:rPr>
                        <a:t>0.607</a:t>
                      </a:r>
                    </a:p>
                  </a:txBody>
                  <a:tcPr marL="38100" marR="38100" marT="38100" marB="381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Title 2"/>
          <p:cNvSpPr>
            <a:spLocks noGrp="1"/>
          </p:cNvSpPr>
          <p:nvPr>
            <p:ph type="title"/>
          </p:nvPr>
        </p:nvSpPr>
        <p:spPr>
          <a:xfrm>
            <a:off x="107092" y="256032"/>
            <a:ext cx="8721222" cy="484748"/>
          </a:xfrm>
        </p:spPr>
        <p:txBody>
          <a:bodyPr/>
          <a:lstStyle/>
          <a:p>
            <a:r>
              <a:rPr lang="en-US" dirty="0" err="1">
                <a:solidFill>
                  <a:schemeClr val="tx2"/>
                </a:solidFill>
                <a:cs typeface="Arial Bold" pitchFamily="34" charset="0"/>
                <a:sym typeface="Arial Bold" pitchFamily="34" charset="0"/>
              </a:rPr>
              <a:t>MgCo</a:t>
            </a:r>
            <a:r>
              <a:rPr lang="en-US" dirty="0">
                <a:solidFill>
                  <a:schemeClr val="tx2"/>
                </a:solidFill>
                <a:cs typeface="Arial Bold" pitchFamily="34" charset="0"/>
                <a:sym typeface="Arial Bold" pitchFamily="34" charset="0"/>
              </a:rPr>
              <a:t> – the power of </a:t>
            </a:r>
            <a:r>
              <a:rPr lang="en-US" dirty="0" smtClean="0">
                <a:solidFill>
                  <a:schemeClr val="tx2"/>
                </a:solidFill>
                <a:cs typeface="Arial Bold" pitchFamily="34" charset="0"/>
                <a:sym typeface="Arial Bold" pitchFamily="34" charset="0"/>
              </a:rPr>
              <a:t>neutrons </a:t>
            </a:r>
            <a:r>
              <a:rPr lang="en-US" i="1" dirty="0">
                <a:solidFill>
                  <a:schemeClr val="tx2"/>
                </a:solidFill>
                <a:cs typeface="Arial Bold" pitchFamily="34" charset="0"/>
                <a:sym typeface="Arial Bold" pitchFamily="34" charset="0"/>
              </a:rPr>
              <a:t>and</a:t>
            </a:r>
            <a:r>
              <a:rPr lang="en-US" dirty="0">
                <a:solidFill>
                  <a:schemeClr val="tx2"/>
                </a:solidFill>
                <a:cs typeface="Arial Bold" pitchFamily="34" charset="0"/>
                <a:sym typeface="Arial Bold" pitchFamily="34" charset="0"/>
              </a:rPr>
              <a:t> </a:t>
            </a:r>
            <a:r>
              <a:rPr lang="en-US" dirty="0" smtClean="0">
                <a:solidFill>
                  <a:schemeClr val="tx2"/>
                </a:solidFill>
                <a:cs typeface="Arial Bold" pitchFamily="34" charset="0"/>
                <a:sym typeface="Arial Bold" pitchFamily="34" charset="0"/>
              </a:rPr>
              <a:t>x-rays</a:t>
            </a:r>
            <a:endParaRPr lang="en-US" dirty="0">
              <a:solidFill>
                <a:schemeClr val="tx2"/>
              </a:solidFill>
            </a:endParaRPr>
          </a:p>
        </p:txBody>
      </p:sp>
      <p:sp>
        <p:nvSpPr>
          <p:cNvPr id="4" name="TextBox 3"/>
          <p:cNvSpPr txBox="1"/>
          <p:nvPr/>
        </p:nvSpPr>
        <p:spPr>
          <a:xfrm>
            <a:off x="757881" y="5745892"/>
            <a:ext cx="8091616" cy="707886"/>
          </a:xfrm>
          <a:prstGeom prst="rect">
            <a:avLst/>
          </a:prstGeom>
          <a:noFill/>
        </p:spPr>
        <p:txBody>
          <a:bodyPr wrap="square" rtlCol="0">
            <a:spAutoFit/>
          </a:bodyPr>
          <a:lstStyle/>
          <a:p>
            <a:r>
              <a:rPr lang="en-US" sz="2000" b="1" i="1" dirty="0" smtClean="0"/>
              <a:t>NOMAD users have access to x-ray PDF measurements through ORNL-APS partner proposal.</a:t>
            </a:r>
            <a:endParaRPr lang="en-US" sz="2000" b="1" i="1" dirty="0"/>
          </a:p>
        </p:txBody>
      </p:sp>
    </p:spTree>
    <p:extLst>
      <p:ext uri="{BB962C8B-B14F-4D97-AF65-F5344CB8AC3E}">
        <p14:creationId xmlns:p14="http://schemas.microsoft.com/office/powerpoint/2010/main" val="47028313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GB" dirty="0" smtClean="0"/>
              <a:t>Reverse Monte Carlo</a:t>
            </a:r>
            <a:endParaRPr lang="en-GB" dirty="0"/>
          </a:p>
        </p:txBody>
      </p:sp>
      <p:sp>
        <p:nvSpPr>
          <p:cNvPr id="145411" name="Rectangle 9"/>
          <p:cNvSpPr>
            <a:spLocks noGrp="1" noChangeArrowheads="1"/>
          </p:cNvSpPr>
          <p:nvPr>
            <p:ph idx="1"/>
          </p:nvPr>
        </p:nvSpPr>
        <p:spPr>
          <a:xfrm>
            <a:off x="4308389" y="1095633"/>
            <a:ext cx="4584486" cy="4860324"/>
          </a:xfrm>
        </p:spPr>
        <p:txBody>
          <a:bodyPr>
            <a:normAutofit/>
          </a:bodyPr>
          <a:lstStyle/>
          <a:p>
            <a:pPr eaLnBrk="1" hangingPunct="1"/>
            <a:r>
              <a:rPr lang="en-US" sz="2000" b="1" dirty="0" err="1" smtClean="0"/>
              <a:t>RMCprofile</a:t>
            </a:r>
            <a:endParaRPr lang="en-US" sz="2000" b="1" dirty="0" smtClean="0"/>
          </a:p>
          <a:p>
            <a:pPr lvl="1" eaLnBrk="1" hangingPunct="1"/>
            <a:r>
              <a:rPr lang="en-US" sz="2000" b="0" dirty="0" smtClean="0"/>
              <a:t>Atomic configurations ~</a:t>
            </a:r>
            <a:r>
              <a:rPr lang="en-GB" sz="2000" b="0" dirty="0" smtClean="0"/>
              <a:t>600 to 20000+ atoms</a:t>
            </a:r>
            <a:endParaRPr lang="en-US" sz="2000" b="0" dirty="0" smtClean="0"/>
          </a:p>
          <a:p>
            <a:pPr lvl="1" eaLnBrk="1" hangingPunct="1"/>
            <a:r>
              <a:rPr lang="en-US" sz="2000" b="0" dirty="0" smtClean="0"/>
              <a:t>Fit both X-ray and neutron F(Q) </a:t>
            </a:r>
          </a:p>
          <a:p>
            <a:pPr lvl="1" eaLnBrk="1" hangingPunct="1"/>
            <a:r>
              <a:rPr lang="en-US" sz="2000" b="0" dirty="0" smtClean="0"/>
              <a:t>Fit G(r) </a:t>
            </a:r>
          </a:p>
          <a:p>
            <a:pPr lvl="1" eaLnBrk="1" hangingPunct="1"/>
            <a:r>
              <a:rPr lang="en-US" sz="2000" b="0" dirty="0" smtClean="0"/>
              <a:t>Fit Bragg profile (GSAS </a:t>
            </a:r>
            <a:r>
              <a:rPr lang="en-US" sz="2000" dirty="0" err="1"/>
              <a:t>T</a:t>
            </a:r>
            <a:r>
              <a:rPr lang="en-US" sz="2000" b="0" dirty="0" err="1" smtClean="0"/>
              <a:t>oF</a:t>
            </a:r>
            <a:r>
              <a:rPr lang="en-US" sz="2000" b="0" dirty="0" smtClean="0"/>
              <a:t> 1-3)</a:t>
            </a:r>
            <a:endParaRPr lang="en-US" sz="2000" b="0" dirty="0" smtClean="0"/>
          </a:p>
          <a:p>
            <a:pPr lvl="1" eaLnBrk="1" hangingPunct="1"/>
            <a:r>
              <a:rPr lang="en-US" sz="2000" b="0" dirty="0" smtClean="0"/>
              <a:t>Polyhedral restraints</a:t>
            </a:r>
          </a:p>
          <a:p>
            <a:pPr lvl="1" eaLnBrk="1" hangingPunct="1"/>
            <a:r>
              <a:rPr lang="en-US" sz="2000" b="0" dirty="0" smtClean="0"/>
              <a:t>Coordination constraints</a:t>
            </a:r>
          </a:p>
          <a:p>
            <a:pPr lvl="1" eaLnBrk="1" hangingPunct="1"/>
            <a:r>
              <a:rPr lang="en-US" sz="2000" b="0" dirty="0" smtClean="0"/>
              <a:t>Closest approach constraints</a:t>
            </a:r>
          </a:p>
          <a:p>
            <a:pPr eaLnBrk="1" hangingPunct="1"/>
            <a:r>
              <a:rPr lang="en-US" sz="2000" b="1" dirty="0" smtClean="0"/>
              <a:t>Produce a static 3-D model of the structure (a snap-shot in time)</a:t>
            </a:r>
          </a:p>
          <a:p>
            <a:pPr eaLnBrk="1" hangingPunct="1"/>
            <a:r>
              <a:rPr lang="en-US" sz="2000" b="1" dirty="0" smtClean="0"/>
              <a:t>Link</a:t>
            </a:r>
            <a:r>
              <a:rPr lang="en-US" sz="2000" b="0" dirty="0" smtClean="0"/>
              <a:t>: </a:t>
            </a:r>
            <a:r>
              <a:rPr lang="en-US" sz="2000" b="0" dirty="0" smtClean="0">
                <a:hlinkClick r:id="rId3"/>
              </a:rPr>
              <a:t>http://www.isis.rl.ac.uk/RMC</a:t>
            </a:r>
            <a:r>
              <a:rPr lang="en-US" sz="2000" b="0" dirty="0" smtClean="0"/>
              <a:t> </a:t>
            </a:r>
          </a:p>
        </p:txBody>
      </p:sp>
      <p:sp>
        <p:nvSpPr>
          <p:cNvPr id="145412" name="Text Box 6"/>
          <p:cNvSpPr txBox="1">
            <a:spLocks noChangeArrowheads="1"/>
          </p:cNvSpPr>
          <p:nvPr/>
        </p:nvSpPr>
        <p:spPr bwMode="auto">
          <a:xfrm>
            <a:off x="6538913" y="4718050"/>
            <a:ext cx="184150" cy="457200"/>
          </a:xfrm>
          <a:prstGeom prst="rect">
            <a:avLst/>
          </a:prstGeom>
          <a:noFill/>
          <a:ln w="9525">
            <a:noFill/>
            <a:miter lim="800000"/>
            <a:headEnd/>
            <a:tailEnd/>
          </a:ln>
        </p:spPr>
        <p:txBody>
          <a:bodyPr wrap="none">
            <a:spAutoFit/>
          </a:bodyPr>
          <a:lstStyle/>
          <a:p>
            <a:endParaRPr lang="en-US">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63" y="1007848"/>
            <a:ext cx="3670214" cy="480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440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dirty="0" smtClean="0">
                <a:solidFill>
                  <a:schemeClr val="tx2"/>
                </a:solidFill>
              </a:rPr>
              <a:t>Summary</a:t>
            </a:r>
          </a:p>
        </p:txBody>
      </p:sp>
      <p:sp>
        <p:nvSpPr>
          <p:cNvPr id="166915" name="Rectangle 3"/>
          <p:cNvSpPr>
            <a:spLocks noGrp="1" noChangeArrowheads="1"/>
          </p:cNvSpPr>
          <p:nvPr>
            <p:ph idx="1"/>
          </p:nvPr>
        </p:nvSpPr>
        <p:spPr>
          <a:xfrm>
            <a:off x="1434738" y="1064321"/>
            <a:ext cx="6489756" cy="4829852"/>
          </a:xfrm>
          <a:noFill/>
        </p:spPr>
        <p:txBody>
          <a:bodyPr/>
          <a:lstStyle/>
          <a:p>
            <a:pPr eaLnBrk="1" hangingPunct="1"/>
            <a:r>
              <a:rPr lang="en-US" sz="2400" b="0" dirty="0" smtClean="0"/>
              <a:t>Analysis of total scattering gives valuable insight in </a:t>
            </a:r>
            <a:r>
              <a:rPr lang="en-US" sz="2400" b="0" dirty="0" smtClean="0">
                <a:solidFill>
                  <a:srgbClr val="C00000"/>
                </a:solidFill>
              </a:rPr>
              <a:t>structure </a:t>
            </a:r>
            <a:r>
              <a:rPr lang="en-US" sz="2400" b="0" dirty="0" smtClean="0">
                <a:solidFill>
                  <a:srgbClr val="C00000"/>
                </a:solidFill>
                <a:sym typeface="Symbol" pitchFamily="18" charset="2"/>
              </a:rPr>
              <a:t> properties relationship</a:t>
            </a:r>
          </a:p>
          <a:p>
            <a:pPr eaLnBrk="1" hangingPunct="1"/>
            <a:r>
              <a:rPr lang="en-US" sz="2400" b="0" dirty="0" smtClean="0">
                <a:solidFill>
                  <a:srgbClr val="C00000"/>
                </a:solidFill>
                <a:sym typeface="Symbol" pitchFamily="18" charset="2"/>
              </a:rPr>
              <a:t>High-resolution instruments </a:t>
            </a:r>
            <a:r>
              <a:rPr lang="en-US" sz="2400" b="0" dirty="0" smtClean="0">
                <a:sym typeface="Symbol" pitchFamily="18" charset="2"/>
              </a:rPr>
              <a:t>open the door to </a:t>
            </a:r>
            <a:r>
              <a:rPr lang="en-US" sz="2400" b="0" dirty="0" smtClean="0">
                <a:solidFill>
                  <a:srgbClr val="C00000"/>
                </a:solidFill>
                <a:sym typeface="Symbol" pitchFamily="18" charset="2"/>
              </a:rPr>
              <a:t>medium-range order </a:t>
            </a:r>
            <a:r>
              <a:rPr lang="en-US" sz="2400" b="0" dirty="0" smtClean="0">
                <a:sym typeface="Symbol" pitchFamily="18" charset="2"/>
              </a:rPr>
              <a:t>investigations</a:t>
            </a:r>
          </a:p>
          <a:p>
            <a:pPr eaLnBrk="1" hangingPunct="1"/>
            <a:r>
              <a:rPr lang="en-US" sz="2400" b="0" dirty="0" smtClean="0">
                <a:sym typeface="Symbol" pitchFamily="18" charset="2"/>
              </a:rPr>
              <a:t>Obtain structural information from disordered crystalline, amorphous of composite materials</a:t>
            </a:r>
          </a:p>
          <a:p>
            <a:pPr eaLnBrk="1" hangingPunct="1"/>
            <a:r>
              <a:rPr lang="en-US" sz="2400" b="0" dirty="0" smtClean="0">
                <a:sym typeface="Symbol" pitchFamily="18" charset="2"/>
              </a:rPr>
              <a:t>Use multiple data sets (e.g. x-ray and neutron data) to characterize complex materials</a:t>
            </a:r>
          </a:p>
        </p:txBody>
      </p:sp>
      <p:sp>
        <p:nvSpPr>
          <p:cNvPr id="166917" name="Text Box 5"/>
          <p:cNvSpPr txBox="1">
            <a:spLocks noChangeArrowheads="1"/>
          </p:cNvSpPr>
          <p:nvPr/>
        </p:nvSpPr>
        <p:spPr bwMode="auto">
          <a:xfrm>
            <a:off x="2642286" y="5523642"/>
            <a:ext cx="4403770" cy="46166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rgbClr val="DC0081"/>
              </a:buClr>
              <a:buSzPct val="75000"/>
              <a:buFont typeface="Monotype Sorts"/>
              <a:buNone/>
            </a:pPr>
            <a:r>
              <a:rPr lang="en-US" sz="2400" b="1" u="sng" dirty="0">
                <a:solidFill>
                  <a:srgbClr val="002060"/>
                </a:solidFill>
                <a:latin typeface="Arial" pitchFamily="34" charset="0"/>
              </a:rPr>
              <a:t>http://</a:t>
            </a:r>
            <a:r>
              <a:rPr lang="en-US" sz="2400" b="1" u="sng" dirty="0" smtClean="0">
                <a:solidFill>
                  <a:srgbClr val="002060"/>
                </a:solidFill>
                <a:latin typeface="Arial" pitchFamily="34" charset="0"/>
              </a:rPr>
              <a:t>totalscattering.lanl.gov</a:t>
            </a:r>
            <a:endParaRPr lang="en-US" sz="2400" b="1" u="sng" dirty="0">
              <a:solidFill>
                <a:srgbClr val="002060"/>
              </a:solidFill>
              <a:latin typeface="Arial" pitchFamily="34" charset="0"/>
            </a:endParaRPr>
          </a:p>
        </p:txBody>
      </p:sp>
      <p:sp>
        <p:nvSpPr>
          <p:cNvPr id="9" name="TextBox 8"/>
          <p:cNvSpPr txBox="1"/>
          <p:nvPr/>
        </p:nvSpPr>
        <p:spPr>
          <a:xfrm>
            <a:off x="6275668" y="439616"/>
            <a:ext cx="1402948" cy="369332"/>
          </a:xfrm>
          <a:prstGeom prst="rect">
            <a:avLst/>
          </a:prstGeom>
          <a:noFill/>
        </p:spPr>
        <p:txBody>
          <a:bodyPr wrap="none" rtlCol="0">
            <a:spAutoFit/>
          </a:bodyPr>
          <a:lstStyle/>
          <a:p>
            <a:r>
              <a:rPr lang="en-US" sz="1800" b="1" i="1" dirty="0" smtClean="0">
                <a:solidFill>
                  <a:schemeClr val="bg1"/>
                </a:solidFill>
                <a:latin typeface="+mn-lt"/>
              </a:rPr>
              <a:t>Th. Proffen</a:t>
            </a:r>
            <a:endParaRPr lang="en-US" sz="1800" b="1" i="1" dirty="0">
              <a:solidFill>
                <a:schemeClr val="bg1"/>
              </a:solidFill>
              <a:latin typeface="+mn-lt"/>
            </a:endParaRPr>
          </a:p>
        </p:txBody>
      </p:sp>
    </p:spTree>
    <p:extLst>
      <p:ext uri="{BB962C8B-B14F-4D97-AF65-F5344CB8AC3E}">
        <p14:creationId xmlns:p14="http://schemas.microsoft.com/office/powerpoint/2010/main" val="153322400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Total scattering ?</a:t>
            </a:r>
          </a:p>
        </p:txBody>
      </p:sp>
      <p:grpSp>
        <p:nvGrpSpPr>
          <p:cNvPr id="51203" name="Group 3"/>
          <p:cNvGrpSpPr>
            <a:grpSpLocks/>
          </p:cNvGrpSpPr>
          <p:nvPr/>
        </p:nvGrpSpPr>
        <p:grpSpPr bwMode="auto">
          <a:xfrm>
            <a:off x="304800" y="914400"/>
            <a:ext cx="8229600" cy="3890963"/>
            <a:chOff x="240" y="864"/>
            <a:chExt cx="5280" cy="2496"/>
          </a:xfrm>
        </p:grpSpPr>
        <p:pic>
          <p:nvPicPr>
            <p:cNvPr id="51205" name="Picture 4" descr="crystal"/>
            <p:cNvPicPr>
              <a:picLocks noChangeAspect="1" noChangeArrowheads="1"/>
            </p:cNvPicPr>
            <p:nvPr/>
          </p:nvPicPr>
          <p:blipFill>
            <a:blip r:embed="rId3" cstate="print"/>
            <a:srcRect/>
            <a:stretch>
              <a:fillRect/>
            </a:stretch>
          </p:blipFill>
          <p:spPr bwMode="auto">
            <a:xfrm>
              <a:off x="240" y="864"/>
              <a:ext cx="2496" cy="2496"/>
            </a:xfrm>
            <a:prstGeom prst="rect">
              <a:avLst/>
            </a:prstGeom>
            <a:noFill/>
            <a:ln w="9525">
              <a:noFill/>
              <a:miter lim="800000"/>
              <a:headEnd/>
              <a:tailEnd/>
            </a:ln>
          </p:spPr>
        </p:pic>
        <p:pic>
          <p:nvPicPr>
            <p:cNvPr id="51206" name="Picture 5" descr="crystal"/>
            <p:cNvPicPr>
              <a:picLocks noChangeAspect="1" noChangeArrowheads="1"/>
            </p:cNvPicPr>
            <p:nvPr/>
          </p:nvPicPr>
          <p:blipFill>
            <a:blip r:embed="rId4" cstate="print"/>
            <a:srcRect/>
            <a:stretch>
              <a:fillRect/>
            </a:stretch>
          </p:blipFill>
          <p:spPr bwMode="auto">
            <a:xfrm>
              <a:off x="3024" y="864"/>
              <a:ext cx="2496" cy="2496"/>
            </a:xfrm>
            <a:prstGeom prst="rect">
              <a:avLst/>
            </a:prstGeom>
            <a:noFill/>
            <a:ln w="9525">
              <a:noFill/>
              <a:miter lim="800000"/>
              <a:headEnd/>
              <a:tailEnd/>
            </a:ln>
          </p:spPr>
        </p:pic>
      </p:grpSp>
      <p:sp>
        <p:nvSpPr>
          <p:cNvPr id="51204" name="Text Box 6"/>
          <p:cNvSpPr txBox="1">
            <a:spLocks noChangeArrowheads="1"/>
          </p:cNvSpPr>
          <p:nvPr/>
        </p:nvSpPr>
        <p:spPr bwMode="auto">
          <a:xfrm>
            <a:off x="228600" y="5029200"/>
            <a:ext cx="8382000" cy="609600"/>
          </a:xfrm>
          <a:prstGeom prst="rect">
            <a:avLst/>
          </a:prstGeom>
          <a:solidFill>
            <a:schemeClr val="bg1">
              <a:lumMod val="95000"/>
            </a:schemeClr>
          </a:solidFill>
          <a:ln w="12700">
            <a:noFill/>
            <a:miter lim="800000"/>
            <a:headEnd type="none" w="sm" len="sm"/>
            <a:tailEnd type="none" w="sm" len="sm"/>
          </a:ln>
        </p:spPr>
        <p:txBody>
          <a:bodyPr wrap="none"/>
          <a:lstStyle/>
          <a:p>
            <a:pPr algn="ctr" eaLnBrk="0" hangingPunct="0"/>
            <a:r>
              <a:rPr lang="en-US" sz="1400" b="1" dirty="0">
                <a:latin typeface="Arial" pitchFamily="34" charset="0"/>
              </a:rPr>
              <a:t>Cross section of 50x50x50 </a:t>
            </a:r>
            <a:r>
              <a:rPr lang="en-US" sz="1400" b="1" dirty="0" err="1">
                <a:latin typeface="Arial" pitchFamily="34" charset="0"/>
              </a:rPr>
              <a:t>u.c</a:t>
            </a:r>
            <a:r>
              <a:rPr lang="en-US" sz="1400" b="1" dirty="0">
                <a:latin typeface="Arial" pitchFamily="34" charset="0"/>
              </a:rPr>
              <a:t>. model crystal consisting of 70% black atoms and 30% </a:t>
            </a:r>
            <a:r>
              <a:rPr lang="en-US" sz="1400" b="1" i="1" dirty="0">
                <a:latin typeface="Arial" pitchFamily="34" charset="0"/>
              </a:rPr>
              <a:t>vacancies</a:t>
            </a:r>
            <a:r>
              <a:rPr lang="en-US" sz="1400" b="1" dirty="0">
                <a:latin typeface="Arial" pitchFamily="34" charset="0"/>
              </a:rPr>
              <a:t> !</a:t>
            </a:r>
          </a:p>
          <a:p>
            <a:pPr algn="ctr" eaLnBrk="0" hangingPunct="0"/>
            <a:r>
              <a:rPr lang="en-US" sz="1600" b="1" dirty="0">
                <a:solidFill>
                  <a:schemeClr val="accent2"/>
                </a:solidFill>
                <a:latin typeface="Arial" pitchFamily="34" charset="0"/>
                <a:sym typeface="Symbol" pitchFamily="18" charset="2"/>
              </a:rPr>
              <a:t>Properties might depend on vacancy ordering !!</a:t>
            </a:r>
            <a:r>
              <a:rPr lang="en-US" sz="1600" b="1" dirty="0">
                <a:solidFill>
                  <a:schemeClr val="accent2"/>
                </a:solidFill>
                <a:latin typeface="Arial" pitchFamily="34" charset="0"/>
              </a:rPr>
              <a:t> </a:t>
            </a:r>
          </a:p>
        </p:txBody>
      </p:sp>
    </p:spTree>
    <p:extLst>
      <p:ext uri="{BB962C8B-B14F-4D97-AF65-F5344CB8AC3E}">
        <p14:creationId xmlns:p14="http://schemas.microsoft.com/office/powerpoint/2010/main" val="229992961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c"/>
          <p:cNvPicPr>
            <a:picLocks noChangeAspect="1" noChangeArrowheads="1"/>
          </p:cNvPicPr>
          <p:nvPr/>
        </p:nvPicPr>
        <p:blipFill>
          <a:blip r:embed="rId3" cstate="print"/>
          <a:srcRect/>
          <a:stretch>
            <a:fillRect/>
          </a:stretch>
        </p:blipFill>
        <p:spPr bwMode="auto">
          <a:xfrm>
            <a:off x="984250" y="2286000"/>
            <a:ext cx="3206750" cy="3810000"/>
          </a:xfrm>
          <a:prstGeom prst="rect">
            <a:avLst/>
          </a:prstGeom>
          <a:noFill/>
          <a:ln w="9525">
            <a:noFill/>
            <a:miter lim="800000"/>
            <a:headEnd/>
            <a:tailEnd/>
          </a:ln>
        </p:spPr>
      </p:pic>
      <p:pic>
        <p:nvPicPr>
          <p:cNvPr id="52227" name="Picture 3" descr="pic"/>
          <p:cNvPicPr>
            <a:picLocks noChangeAspect="1" noChangeArrowheads="1"/>
          </p:cNvPicPr>
          <p:nvPr/>
        </p:nvPicPr>
        <p:blipFill>
          <a:blip r:embed="rId3" cstate="print"/>
          <a:srcRect/>
          <a:stretch>
            <a:fillRect/>
          </a:stretch>
        </p:blipFill>
        <p:spPr bwMode="auto">
          <a:xfrm>
            <a:off x="4641850" y="2286000"/>
            <a:ext cx="3206750" cy="3810000"/>
          </a:xfrm>
          <a:prstGeom prst="rect">
            <a:avLst/>
          </a:prstGeom>
          <a:noFill/>
          <a:ln w="9525">
            <a:noFill/>
            <a:miter lim="800000"/>
            <a:headEnd/>
            <a:tailEnd/>
          </a:ln>
        </p:spPr>
      </p:pic>
      <p:sp>
        <p:nvSpPr>
          <p:cNvPr id="52228" name="Rectangle 4"/>
          <p:cNvSpPr>
            <a:spLocks noGrp="1" noChangeArrowheads="1"/>
          </p:cNvSpPr>
          <p:nvPr>
            <p:ph type="title"/>
          </p:nvPr>
        </p:nvSpPr>
        <p:spPr/>
        <p:txBody>
          <a:bodyPr/>
          <a:lstStyle/>
          <a:p>
            <a:pPr eaLnBrk="1" hangingPunct="1"/>
            <a:r>
              <a:rPr lang="en-US" dirty="0" smtClean="0"/>
              <a:t>Bragg peaks are blind ..</a:t>
            </a:r>
          </a:p>
        </p:txBody>
      </p:sp>
      <p:pic>
        <p:nvPicPr>
          <p:cNvPr id="52229" name="Picture 5" descr="cryst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914400"/>
            <a:ext cx="1524000" cy="1524000"/>
          </a:xfrm>
          <a:prstGeom prst="rect">
            <a:avLst/>
          </a:prstGeom>
          <a:noFill/>
          <a:ln w="9525">
            <a:noFill/>
            <a:miter lim="800000"/>
            <a:headEnd/>
            <a:tailEnd/>
          </a:ln>
        </p:spPr>
      </p:pic>
      <p:pic>
        <p:nvPicPr>
          <p:cNvPr id="52230" name="Picture 6" descr="cryst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 y="914400"/>
            <a:ext cx="1524000" cy="1524000"/>
          </a:xfrm>
          <a:prstGeom prst="rect">
            <a:avLst/>
          </a:prstGeom>
          <a:noFill/>
          <a:ln w="9525">
            <a:noFill/>
            <a:miter lim="800000"/>
            <a:headEnd/>
            <a:tailEnd/>
          </a:ln>
        </p:spPr>
      </p:pic>
      <p:sp>
        <p:nvSpPr>
          <p:cNvPr id="223239" name="Text Box 7"/>
          <p:cNvSpPr txBox="1">
            <a:spLocks noChangeArrowheads="1"/>
          </p:cNvSpPr>
          <p:nvPr/>
        </p:nvSpPr>
        <p:spPr bwMode="auto">
          <a:xfrm>
            <a:off x="2209800" y="914400"/>
            <a:ext cx="4572000" cy="990600"/>
          </a:xfrm>
          <a:prstGeom prst="rect">
            <a:avLst/>
          </a:prstGeom>
          <a:solidFill>
            <a:schemeClr val="bg1">
              <a:lumMod val="95000"/>
            </a:schemeClr>
          </a:solidFill>
          <a:ln w="12700">
            <a:noFill/>
            <a:miter lim="800000"/>
            <a:headEnd type="none" w="sm" len="sm"/>
            <a:tailEnd type="none" w="sm" len="sm"/>
          </a:ln>
        </p:spPr>
        <p:txBody>
          <a:bodyPr/>
          <a:lstStyle/>
          <a:p>
            <a:pPr algn="ctr">
              <a:defRPr/>
            </a:pPr>
            <a:r>
              <a:rPr lang="en-US" sz="1600" b="1" dirty="0">
                <a:solidFill>
                  <a:srgbClr val="C00000"/>
                </a:solidFill>
                <a:latin typeface="+mn-lt"/>
              </a:rPr>
              <a:t>Bragg scattering</a:t>
            </a:r>
            <a:r>
              <a:rPr lang="en-US" sz="1600" b="1" dirty="0">
                <a:latin typeface="+mn-lt"/>
              </a:rPr>
              <a:t>: Information about the </a:t>
            </a:r>
            <a:r>
              <a:rPr lang="en-US" sz="1600" b="1" i="1" dirty="0">
                <a:latin typeface="+mn-lt"/>
              </a:rPr>
              <a:t>average</a:t>
            </a:r>
            <a:r>
              <a:rPr lang="en-US" sz="1600" b="1" dirty="0">
                <a:latin typeface="+mn-lt"/>
              </a:rPr>
              <a:t> structure, </a:t>
            </a:r>
            <a:r>
              <a:rPr lang="en-US" sz="1600" b="1" i="1" dirty="0">
                <a:latin typeface="+mn-lt"/>
              </a:rPr>
              <a:t>e.g.</a:t>
            </a:r>
            <a:r>
              <a:rPr lang="en-US" sz="1600" b="1" dirty="0">
                <a:latin typeface="+mn-lt"/>
              </a:rPr>
              <a:t> average positions, displacement parameters and occupancies.</a:t>
            </a:r>
            <a:r>
              <a:rPr lang="en-US" sz="1400" dirty="0">
                <a:latin typeface="+mn-lt"/>
              </a:rPr>
              <a:t> </a:t>
            </a:r>
          </a:p>
        </p:txBody>
      </p:sp>
    </p:spTree>
    <p:extLst>
      <p:ext uri="{BB962C8B-B14F-4D97-AF65-F5344CB8AC3E}">
        <p14:creationId xmlns:p14="http://schemas.microsoft.com/office/powerpoint/2010/main" val="2323452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3239"/>
                                        </p:tgtEl>
                                        <p:attrNameLst>
                                          <p:attrName>style.visibility</p:attrName>
                                        </p:attrNameLst>
                                      </p:cBhvr>
                                      <p:to>
                                        <p:strVal val="visible"/>
                                      </p:to>
                                    </p:set>
                                    <p:anim calcmode="lin" valueType="num">
                                      <p:cBhvr additive="base">
                                        <p:cTn id="7" dur="500" fill="hold"/>
                                        <p:tgtEl>
                                          <p:spTgt spid="223239"/>
                                        </p:tgtEl>
                                        <p:attrNameLst>
                                          <p:attrName>ppt_x</p:attrName>
                                        </p:attrNameLst>
                                      </p:cBhvr>
                                      <p:tavLst>
                                        <p:tav tm="0">
                                          <p:val>
                                            <p:strVal val="#ppt_x"/>
                                          </p:val>
                                        </p:tav>
                                        <p:tav tm="100000">
                                          <p:val>
                                            <p:strVal val="#ppt_x"/>
                                          </p:val>
                                        </p:tav>
                                      </p:tavLst>
                                    </p:anim>
                                    <p:anim calcmode="lin" valueType="num">
                                      <p:cBhvr additive="base">
                                        <p:cTn id="8" dur="500" fill="hold"/>
                                        <p:tgtEl>
                                          <p:spTgt spid="223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295400" y="914400"/>
            <a:ext cx="6553200" cy="5105400"/>
          </a:xfrm>
          <a:prstGeom prst="rect">
            <a:avLst/>
          </a:prstGeom>
          <a:solidFill>
            <a:schemeClr val="bg1"/>
          </a:solidFill>
          <a:ln w="12700">
            <a:noFill/>
            <a:miter lim="800000"/>
            <a:headEnd type="none" w="sm" len="sm"/>
            <a:tailEnd type="none" w="sm" len="sm"/>
          </a:ln>
        </p:spPr>
        <p:txBody>
          <a:bodyPr wrap="none" anchor="ctr"/>
          <a:lstStyle/>
          <a:p>
            <a:pPr eaLnBrk="0" hangingPunct="0"/>
            <a:endParaRPr lang="en-US"/>
          </a:p>
        </p:txBody>
      </p:sp>
      <p:sp>
        <p:nvSpPr>
          <p:cNvPr id="54275" name="Rectangle 3"/>
          <p:cNvSpPr>
            <a:spLocks noGrp="1" noChangeArrowheads="1"/>
          </p:cNvSpPr>
          <p:nvPr>
            <p:ph type="title"/>
          </p:nvPr>
        </p:nvSpPr>
        <p:spPr/>
        <p:txBody>
          <a:bodyPr/>
          <a:lstStyle/>
          <a:p>
            <a:pPr eaLnBrk="1" hangingPunct="1"/>
            <a:r>
              <a:rPr lang="en-US" smtClean="0"/>
              <a:t>How about powder diffraction ?</a:t>
            </a:r>
          </a:p>
        </p:txBody>
      </p:sp>
      <p:pic>
        <p:nvPicPr>
          <p:cNvPr id="54276" name="Picture 4" descr="crystal"/>
          <p:cNvPicPr>
            <a:picLocks noChangeAspect="1" noChangeArrowheads="1"/>
          </p:cNvPicPr>
          <p:nvPr/>
        </p:nvPicPr>
        <p:blipFill>
          <a:blip r:embed="rId3" cstate="print"/>
          <a:srcRect/>
          <a:stretch>
            <a:fillRect/>
          </a:stretch>
        </p:blipFill>
        <p:spPr bwMode="auto">
          <a:xfrm>
            <a:off x="1371600" y="1066800"/>
            <a:ext cx="6267450" cy="4891088"/>
          </a:xfrm>
          <a:prstGeom prst="rect">
            <a:avLst/>
          </a:prstGeom>
          <a:noFill/>
          <a:ln w="9525">
            <a:noFill/>
            <a:miter lim="800000"/>
            <a:headEnd/>
            <a:tailEnd/>
          </a:ln>
        </p:spPr>
      </p:pic>
      <p:pic>
        <p:nvPicPr>
          <p:cNvPr id="97285" name="Picture 5" descr="crystal"/>
          <p:cNvPicPr>
            <a:picLocks noChangeAspect="1" noChangeArrowheads="1"/>
          </p:cNvPicPr>
          <p:nvPr/>
        </p:nvPicPr>
        <p:blipFill>
          <a:blip r:embed="rId4" cstate="print"/>
          <a:srcRect/>
          <a:stretch>
            <a:fillRect/>
          </a:stretch>
        </p:blipFill>
        <p:spPr bwMode="auto">
          <a:xfrm>
            <a:off x="1370013" y="1065213"/>
            <a:ext cx="6270625" cy="4894262"/>
          </a:xfrm>
          <a:prstGeom prst="rect">
            <a:avLst/>
          </a:prstGeom>
          <a:noFill/>
          <a:ln w="9525">
            <a:noFill/>
            <a:miter lim="800000"/>
            <a:headEnd/>
            <a:tailEnd/>
          </a:ln>
        </p:spPr>
      </p:pic>
    </p:spTree>
    <p:extLst>
      <p:ext uri="{BB962C8B-B14F-4D97-AF65-F5344CB8AC3E}">
        <p14:creationId xmlns:p14="http://schemas.microsoft.com/office/powerpoint/2010/main" val="2065177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7285"/>
                                        </p:tgtEl>
                                        <p:attrNameLst>
                                          <p:attrName>style.visibility</p:attrName>
                                        </p:attrNameLst>
                                      </p:cBhvr>
                                      <p:to>
                                        <p:strVal val="visible"/>
                                      </p:to>
                                    </p:set>
                                    <p:animEffect transition="in" filter="box(out)">
                                      <p:cBhvr>
                                        <p:cTn id="7" dur="5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11204" y="177114"/>
            <a:ext cx="8880396" cy="484748"/>
          </a:xfrm>
        </p:spPr>
        <p:txBody>
          <a:bodyPr/>
          <a:lstStyle/>
          <a:p>
            <a:pPr eaLnBrk="1" hangingPunct="1"/>
            <a:r>
              <a:rPr lang="en-US" dirty="0" smtClean="0"/>
              <a:t>Finally the Pair Distribution Function</a:t>
            </a:r>
          </a:p>
        </p:txBody>
      </p:sp>
      <p:sp>
        <p:nvSpPr>
          <p:cNvPr id="55299" name="Text Box 3"/>
          <p:cNvSpPr txBox="1">
            <a:spLocks noChangeArrowheads="1"/>
          </p:cNvSpPr>
          <p:nvPr/>
        </p:nvSpPr>
        <p:spPr bwMode="auto">
          <a:xfrm>
            <a:off x="6629400" y="914400"/>
            <a:ext cx="2209800" cy="1077218"/>
          </a:xfrm>
          <a:prstGeom prst="rect">
            <a:avLst/>
          </a:prstGeom>
          <a:noFill/>
          <a:ln w="12700">
            <a:noFill/>
            <a:miter lim="800000"/>
            <a:headEnd type="none" w="sm" len="sm"/>
            <a:tailEnd type="none" w="sm" len="sm"/>
          </a:ln>
        </p:spPr>
        <p:txBody>
          <a:bodyPr>
            <a:spAutoFit/>
          </a:bodyPr>
          <a:lstStyle/>
          <a:p>
            <a:pPr marL="114300" lvl="1" eaLnBrk="0" hangingPunct="0"/>
            <a:r>
              <a:rPr lang="en-US" sz="1600" b="1" dirty="0">
                <a:latin typeface="Arial Narrow" pitchFamily="34" charset="0"/>
              </a:rPr>
              <a:t>The PDF is the </a:t>
            </a:r>
            <a:r>
              <a:rPr lang="en-US" sz="1600" b="1" dirty="0">
                <a:solidFill>
                  <a:srgbClr val="C00000"/>
                </a:solidFill>
                <a:latin typeface="Arial Narrow" pitchFamily="34" charset="0"/>
              </a:rPr>
              <a:t>Fourier transform </a:t>
            </a:r>
            <a:r>
              <a:rPr lang="en-US" sz="1600" b="1" dirty="0">
                <a:latin typeface="Arial Narrow" pitchFamily="34" charset="0"/>
              </a:rPr>
              <a:t>of the </a:t>
            </a:r>
            <a:r>
              <a:rPr lang="en-US" sz="1600" b="1" dirty="0">
                <a:solidFill>
                  <a:srgbClr val="C00000"/>
                </a:solidFill>
                <a:latin typeface="Arial Narrow" pitchFamily="34" charset="0"/>
              </a:rPr>
              <a:t>total scattering </a:t>
            </a:r>
            <a:r>
              <a:rPr lang="en-US" sz="1600" b="1" dirty="0">
                <a:latin typeface="Arial Narrow" pitchFamily="34" charset="0"/>
              </a:rPr>
              <a:t>diffraction pattern !</a:t>
            </a:r>
          </a:p>
        </p:txBody>
      </p:sp>
      <p:sp>
        <p:nvSpPr>
          <p:cNvPr id="55300" name="Text Box 4"/>
          <p:cNvSpPr txBox="1">
            <a:spLocks noChangeArrowheads="1"/>
          </p:cNvSpPr>
          <p:nvPr/>
        </p:nvSpPr>
        <p:spPr bwMode="auto">
          <a:xfrm>
            <a:off x="6858000" y="5181600"/>
            <a:ext cx="1981200" cy="581025"/>
          </a:xfrm>
          <a:prstGeom prst="rect">
            <a:avLst/>
          </a:prstGeom>
          <a:noFill/>
          <a:ln w="12700">
            <a:noFill/>
            <a:miter lim="800000"/>
            <a:headEnd type="none" w="sm" len="sm"/>
            <a:tailEnd type="none" w="sm" len="sm"/>
          </a:ln>
        </p:spPr>
        <p:txBody>
          <a:bodyPr>
            <a:spAutoFit/>
          </a:bodyPr>
          <a:lstStyle/>
          <a:p>
            <a:pPr eaLnBrk="0" hangingPunct="0"/>
            <a:r>
              <a:rPr lang="en-US" sz="1600">
                <a:latin typeface="Arial" pitchFamily="34" charset="0"/>
              </a:rPr>
              <a:t>Proffen, </a:t>
            </a:r>
            <a:r>
              <a:rPr lang="en-US" sz="1600" i="1">
                <a:latin typeface="Arial" pitchFamily="34" charset="0"/>
              </a:rPr>
              <a:t>Z. Krist</a:t>
            </a:r>
            <a:r>
              <a:rPr lang="en-US" sz="1600">
                <a:latin typeface="Arial" pitchFamily="34" charset="0"/>
              </a:rPr>
              <a:t>, </a:t>
            </a:r>
            <a:r>
              <a:rPr lang="en-US" sz="1600" b="1">
                <a:latin typeface="Arial" pitchFamily="34" charset="0"/>
              </a:rPr>
              <a:t>215</a:t>
            </a:r>
            <a:r>
              <a:rPr lang="en-US" sz="1600">
                <a:latin typeface="Arial" pitchFamily="34" charset="0"/>
              </a:rPr>
              <a:t>, 661 (2000)</a:t>
            </a:r>
          </a:p>
        </p:txBody>
      </p:sp>
      <p:pic>
        <p:nvPicPr>
          <p:cNvPr id="55301" name="Picture 5" descr="pic"/>
          <p:cNvPicPr>
            <a:picLocks noChangeAspect="1" noChangeArrowheads="1"/>
          </p:cNvPicPr>
          <p:nvPr/>
        </p:nvPicPr>
        <p:blipFill>
          <a:blip r:embed="rId3" cstate="print"/>
          <a:srcRect/>
          <a:stretch>
            <a:fillRect/>
          </a:stretch>
        </p:blipFill>
        <p:spPr bwMode="auto">
          <a:xfrm>
            <a:off x="228600" y="914400"/>
            <a:ext cx="6400800" cy="4989513"/>
          </a:xfrm>
          <a:prstGeom prst="rect">
            <a:avLst/>
          </a:prstGeom>
          <a:noFill/>
          <a:ln w="9525">
            <a:noFill/>
            <a:miter lim="800000"/>
            <a:headEnd/>
            <a:tailEnd/>
          </a:ln>
        </p:spPr>
      </p:pic>
    </p:spTree>
    <p:extLst>
      <p:ext uri="{BB962C8B-B14F-4D97-AF65-F5344CB8AC3E}">
        <p14:creationId xmlns:p14="http://schemas.microsoft.com/office/powerpoint/2010/main" val="362743814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grsheet"/>
          <p:cNvPicPr>
            <a:picLocks noChangeAspect="1" noChangeArrowheads="1"/>
          </p:cNvPicPr>
          <p:nvPr/>
        </p:nvPicPr>
        <p:blipFill>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28600" y="990600"/>
            <a:ext cx="4676775" cy="4724400"/>
          </a:xfrm>
          <a:prstGeom prst="rect">
            <a:avLst/>
          </a:prstGeom>
          <a:noFill/>
          <a:extLst>
            <a:ext uri="{909E8E84-426E-40DD-AFC4-6F175D3DCCD1}">
              <a14:hiddenFill xmlns:a14="http://schemas.microsoft.com/office/drawing/2010/main">
                <a:solidFill>
                  <a:srgbClr val="FFFFFF"/>
                </a:solidFill>
              </a14:hiddenFill>
            </a:ext>
          </a:extLst>
        </p:spPr>
      </p:pic>
      <p:sp>
        <p:nvSpPr>
          <p:cNvPr id="15364" name="Rectangle 4"/>
          <p:cNvSpPr>
            <a:spLocks noGrp="1" noChangeArrowheads="1"/>
          </p:cNvSpPr>
          <p:nvPr>
            <p:ph type="title"/>
          </p:nvPr>
        </p:nvSpPr>
        <p:spPr/>
        <p:txBody>
          <a:bodyPr/>
          <a:lstStyle/>
          <a:p>
            <a:r>
              <a:rPr lang="en-US" dirty="0"/>
              <a:t>What is a PDF?</a:t>
            </a:r>
          </a:p>
        </p:txBody>
      </p:sp>
      <p:pic>
        <p:nvPicPr>
          <p:cNvPr id="15365" name="Picture 5" descr="grframe"/>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29200" y="3036888"/>
            <a:ext cx="3957638"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Group 6"/>
          <p:cNvGrpSpPr>
            <a:grpSpLocks/>
          </p:cNvGrpSpPr>
          <p:nvPr/>
        </p:nvGrpSpPr>
        <p:grpSpPr bwMode="auto">
          <a:xfrm>
            <a:off x="284163" y="1119188"/>
            <a:ext cx="8621712" cy="4611687"/>
            <a:chOff x="179" y="849"/>
            <a:chExt cx="5431" cy="2905"/>
          </a:xfrm>
        </p:grpSpPr>
        <p:sp>
          <p:nvSpPr>
            <p:cNvPr id="15367" name="Oval 7"/>
            <p:cNvSpPr>
              <a:spLocks noChangeArrowheads="1"/>
            </p:cNvSpPr>
            <p:nvPr/>
          </p:nvSpPr>
          <p:spPr bwMode="auto">
            <a:xfrm>
              <a:off x="179" y="849"/>
              <a:ext cx="2798" cy="2798"/>
            </a:xfrm>
            <a:prstGeom prst="ellipse">
              <a:avLst/>
            </a:prstGeom>
            <a:noFill/>
            <a:ln w="25400">
              <a:solidFill>
                <a:srgbClr val="00008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8" name="Text Box 8"/>
            <p:cNvSpPr txBox="1">
              <a:spLocks noChangeArrowheads="1"/>
            </p:cNvSpPr>
            <p:nvPr/>
          </p:nvSpPr>
          <p:spPr bwMode="auto">
            <a:xfrm>
              <a:off x="576" y="3486"/>
              <a:ext cx="4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latin typeface="Arial" charset="0"/>
                </a:rPr>
                <a:t>5.11</a:t>
              </a:r>
              <a:r>
                <a:rPr lang="en-US" sz="1600" b="1">
                  <a:latin typeface="Arial" charset="0"/>
                  <a:cs typeface="Arial" charset="0"/>
                </a:rPr>
                <a:t>Å</a:t>
              </a:r>
              <a:endParaRPr lang="en-US" sz="1600" b="1">
                <a:latin typeface="Arial" charset="0"/>
              </a:endParaRPr>
            </a:p>
          </p:txBody>
        </p:sp>
        <p:pic>
          <p:nvPicPr>
            <p:cNvPr id="15369" name="Picture 9" descr="grdata"/>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3" y="2118"/>
              <a:ext cx="2267"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70" name="Group 10"/>
          <p:cNvGrpSpPr>
            <a:grpSpLocks/>
          </p:cNvGrpSpPr>
          <p:nvPr/>
        </p:nvGrpSpPr>
        <p:grpSpPr bwMode="auto">
          <a:xfrm>
            <a:off x="387350" y="1222375"/>
            <a:ext cx="8266113" cy="4510088"/>
            <a:chOff x="244" y="914"/>
            <a:chExt cx="5207" cy="2841"/>
          </a:xfrm>
        </p:grpSpPr>
        <p:sp>
          <p:nvSpPr>
            <p:cNvPr id="15371" name="Oval 11"/>
            <p:cNvSpPr>
              <a:spLocks noChangeArrowheads="1"/>
            </p:cNvSpPr>
            <p:nvPr/>
          </p:nvSpPr>
          <p:spPr bwMode="auto">
            <a:xfrm>
              <a:off x="244" y="914"/>
              <a:ext cx="2668" cy="2668"/>
            </a:xfrm>
            <a:prstGeom prst="ellipse">
              <a:avLst/>
            </a:prstGeom>
            <a:noFill/>
            <a:ln w="25400">
              <a:solidFill>
                <a:srgbClr val="00008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2" name="Text Box 12"/>
            <p:cNvSpPr txBox="1">
              <a:spLocks noChangeArrowheads="1"/>
            </p:cNvSpPr>
            <p:nvPr/>
          </p:nvSpPr>
          <p:spPr bwMode="auto">
            <a:xfrm>
              <a:off x="1656" y="3342"/>
              <a:ext cx="4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latin typeface="Arial" charset="0"/>
                </a:rPr>
                <a:t>4.92</a:t>
              </a:r>
              <a:r>
                <a:rPr lang="en-US" sz="1600" b="1">
                  <a:latin typeface="Arial" charset="0"/>
                  <a:cs typeface="Arial" charset="0"/>
                </a:rPr>
                <a:t>Å</a:t>
              </a:r>
              <a:endParaRPr lang="en-US" sz="1600" b="1">
                <a:latin typeface="Arial" charset="0"/>
              </a:endParaRPr>
            </a:p>
          </p:txBody>
        </p:sp>
        <p:pic>
          <p:nvPicPr>
            <p:cNvPr id="15373" name="Picture 13" descr="grdata"/>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5" y="2119"/>
              <a:ext cx="2106"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74" name="Group 14"/>
          <p:cNvGrpSpPr>
            <a:grpSpLocks/>
          </p:cNvGrpSpPr>
          <p:nvPr/>
        </p:nvGrpSpPr>
        <p:grpSpPr bwMode="auto">
          <a:xfrm>
            <a:off x="695325" y="1282700"/>
            <a:ext cx="7610475" cy="4449763"/>
            <a:chOff x="438" y="952"/>
            <a:chExt cx="4794" cy="2803"/>
          </a:xfrm>
        </p:grpSpPr>
        <p:sp>
          <p:nvSpPr>
            <p:cNvPr id="15375" name="Oval 15"/>
            <p:cNvSpPr>
              <a:spLocks noChangeArrowheads="1"/>
            </p:cNvSpPr>
            <p:nvPr/>
          </p:nvSpPr>
          <p:spPr bwMode="auto">
            <a:xfrm>
              <a:off x="438" y="1108"/>
              <a:ext cx="2280" cy="2280"/>
            </a:xfrm>
            <a:prstGeom prst="ellipse">
              <a:avLst/>
            </a:prstGeom>
            <a:noFill/>
            <a:ln w="25400">
              <a:solidFill>
                <a:srgbClr val="00008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6" name="Text Box 16"/>
            <p:cNvSpPr txBox="1">
              <a:spLocks noChangeArrowheads="1"/>
            </p:cNvSpPr>
            <p:nvPr/>
          </p:nvSpPr>
          <p:spPr bwMode="auto">
            <a:xfrm>
              <a:off x="1121" y="952"/>
              <a:ext cx="457" cy="212"/>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latin typeface="Arial" charset="0"/>
                </a:rPr>
                <a:t>4.26</a:t>
              </a:r>
              <a:r>
                <a:rPr lang="en-US" sz="1600" b="1">
                  <a:latin typeface="Arial" charset="0"/>
                  <a:cs typeface="Arial" charset="0"/>
                </a:rPr>
                <a:t>Å</a:t>
              </a:r>
              <a:endParaRPr lang="en-US" sz="1600" b="1">
                <a:latin typeface="Arial" charset="0"/>
              </a:endParaRPr>
            </a:p>
          </p:txBody>
        </p:sp>
        <p:pic>
          <p:nvPicPr>
            <p:cNvPr id="15377" name="Picture 17" descr="grdat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45" y="2119"/>
              <a:ext cx="1887"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78" name="Group 18"/>
          <p:cNvGrpSpPr>
            <a:grpSpLocks/>
          </p:cNvGrpSpPr>
          <p:nvPr/>
        </p:nvGrpSpPr>
        <p:grpSpPr bwMode="auto">
          <a:xfrm>
            <a:off x="925513" y="1760538"/>
            <a:ext cx="7045325" cy="3971925"/>
            <a:chOff x="583" y="1253"/>
            <a:chExt cx="4438" cy="2502"/>
          </a:xfrm>
        </p:grpSpPr>
        <p:sp>
          <p:nvSpPr>
            <p:cNvPr id="15379" name="Oval 19"/>
            <p:cNvSpPr>
              <a:spLocks noChangeArrowheads="1"/>
            </p:cNvSpPr>
            <p:nvPr/>
          </p:nvSpPr>
          <p:spPr bwMode="auto">
            <a:xfrm>
              <a:off x="583" y="1253"/>
              <a:ext cx="1989" cy="1990"/>
            </a:xfrm>
            <a:prstGeom prst="ellipse">
              <a:avLst/>
            </a:prstGeom>
            <a:noFill/>
            <a:ln w="25400">
              <a:solidFill>
                <a:srgbClr val="00008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0" name="Text Box 20"/>
            <p:cNvSpPr txBox="1">
              <a:spLocks noChangeArrowheads="1"/>
            </p:cNvSpPr>
            <p:nvPr/>
          </p:nvSpPr>
          <p:spPr bwMode="auto">
            <a:xfrm>
              <a:off x="1252" y="3034"/>
              <a:ext cx="4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latin typeface="Arial" charset="0"/>
                </a:rPr>
                <a:t>3.76</a:t>
              </a:r>
              <a:r>
                <a:rPr lang="en-US" sz="1600" b="1">
                  <a:latin typeface="Arial" charset="0"/>
                  <a:cs typeface="Arial" charset="0"/>
                </a:rPr>
                <a:t>Å</a:t>
              </a:r>
              <a:endParaRPr lang="en-US" sz="1600" b="1">
                <a:latin typeface="Arial" charset="0"/>
              </a:endParaRPr>
            </a:p>
          </p:txBody>
        </p:sp>
        <p:pic>
          <p:nvPicPr>
            <p:cNvPr id="15381" name="Picture 21" descr="grdat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45" y="2119"/>
              <a:ext cx="1676"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82" name="Group 22"/>
          <p:cNvGrpSpPr>
            <a:grpSpLocks/>
          </p:cNvGrpSpPr>
          <p:nvPr/>
        </p:nvGrpSpPr>
        <p:grpSpPr bwMode="auto">
          <a:xfrm>
            <a:off x="1295400" y="1863725"/>
            <a:ext cx="6172200" cy="3868738"/>
            <a:chOff x="816" y="1318"/>
            <a:chExt cx="3888" cy="2437"/>
          </a:xfrm>
        </p:grpSpPr>
        <p:sp>
          <p:nvSpPr>
            <p:cNvPr id="15383" name="Oval 23"/>
            <p:cNvSpPr>
              <a:spLocks noChangeArrowheads="1"/>
            </p:cNvSpPr>
            <p:nvPr/>
          </p:nvSpPr>
          <p:spPr bwMode="auto">
            <a:xfrm>
              <a:off x="816" y="1488"/>
              <a:ext cx="1520" cy="1520"/>
            </a:xfrm>
            <a:prstGeom prst="ellipse">
              <a:avLst/>
            </a:prstGeom>
            <a:noFill/>
            <a:ln w="25400">
              <a:solidFill>
                <a:srgbClr val="00008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4" name="Text Box 24"/>
            <p:cNvSpPr txBox="1">
              <a:spLocks noChangeArrowheads="1"/>
            </p:cNvSpPr>
            <p:nvPr/>
          </p:nvSpPr>
          <p:spPr bwMode="auto">
            <a:xfrm>
              <a:off x="1200" y="1318"/>
              <a:ext cx="4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latin typeface="Arial" charset="0"/>
                </a:rPr>
                <a:t>2.84</a:t>
              </a:r>
              <a:r>
                <a:rPr lang="en-US" sz="1600" b="1">
                  <a:latin typeface="Arial" charset="0"/>
                  <a:cs typeface="Arial" charset="0"/>
                </a:rPr>
                <a:t>Å</a:t>
              </a:r>
              <a:endParaRPr lang="en-US" sz="1600" b="1">
                <a:latin typeface="Arial" charset="0"/>
              </a:endParaRPr>
            </a:p>
          </p:txBody>
        </p:sp>
        <p:pic>
          <p:nvPicPr>
            <p:cNvPr id="15385" name="Picture 25" descr="grdata"/>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45" y="2119"/>
              <a:ext cx="1359"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86" name="Group 26"/>
          <p:cNvGrpSpPr>
            <a:grpSpLocks/>
          </p:cNvGrpSpPr>
          <p:nvPr/>
        </p:nvGrpSpPr>
        <p:grpSpPr bwMode="auto">
          <a:xfrm>
            <a:off x="1439863" y="2274888"/>
            <a:ext cx="5646737" cy="3457575"/>
            <a:chOff x="907" y="1577"/>
            <a:chExt cx="3557" cy="2178"/>
          </a:xfrm>
        </p:grpSpPr>
        <p:sp>
          <p:nvSpPr>
            <p:cNvPr id="15387" name="Oval 27"/>
            <p:cNvSpPr>
              <a:spLocks noChangeArrowheads="1"/>
            </p:cNvSpPr>
            <p:nvPr/>
          </p:nvSpPr>
          <p:spPr bwMode="auto">
            <a:xfrm>
              <a:off x="907" y="1577"/>
              <a:ext cx="1342" cy="1342"/>
            </a:xfrm>
            <a:prstGeom prst="ellipse">
              <a:avLst/>
            </a:prstGeom>
            <a:noFill/>
            <a:ln w="25400">
              <a:solidFill>
                <a:srgbClr val="00008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8" name="Text Box 28"/>
            <p:cNvSpPr txBox="1">
              <a:spLocks noChangeArrowheads="1"/>
            </p:cNvSpPr>
            <p:nvPr/>
          </p:nvSpPr>
          <p:spPr bwMode="auto">
            <a:xfrm>
              <a:off x="1162" y="2634"/>
              <a:ext cx="4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latin typeface="Arial" charset="0"/>
                </a:rPr>
                <a:t>2.46</a:t>
              </a:r>
              <a:r>
                <a:rPr lang="en-US" sz="1600" b="1">
                  <a:latin typeface="Arial" charset="0"/>
                  <a:cs typeface="Arial" charset="0"/>
                </a:rPr>
                <a:t>Å</a:t>
              </a:r>
              <a:endParaRPr lang="en-US" sz="1600" b="1">
                <a:latin typeface="Arial" charset="0"/>
              </a:endParaRPr>
            </a:p>
          </p:txBody>
        </p:sp>
        <p:pic>
          <p:nvPicPr>
            <p:cNvPr id="15389" name="Picture 29" descr="grdata"/>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45" y="2119"/>
              <a:ext cx="1119"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90" name="Group 30"/>
          <p:cNvGrpSpPr>
            <a:grpSpLocks/>
          </p:cNvGrpSpPr>
          <p:nvPr/>
        </p:nvGrpSpPr>
        <p:grpSpPr bwMode="auto">
          <a:xfrm>
            <a:off x="1889125" y="2724150"/>
            <a:ext cx="4664075" cy="3008313"/>
            <a:chOff x="1190" y="1860"/>
            <a:chExt cx="2938" cy="1895"/>
          </a:xfrm>
        </p:grpSpPr>
        <p:sp>
          <p:nvSpPr>
            <p:cNvPr id="15391" name="Oval 31"/>
            <p:cNvSpPr>
              <a:spLocks noChangeArrowheads="1"/>
            </p:cNvSpPr>
            <p:nvPr/>
          </p:nvSpPr>
          <p:spPr bwMode="auto">
            <a:xfrm>
              <a:off x="1190" y="1860"/>
              <a:ext cx="776" cy="776"/>
            </a:xfrm>
            <a:prstGeom prst="ellipse">
              <a:avLst/>
            </a:prstGeom>
            <a:noFill/>
            <a:ln w="25400">
              <a:solidFill>
                <a:srgbClr val="00008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2" name="Text Box 32"/>
            <p:cNvSpPr txBox="1">
              <a:spLocks noChangeArrowheads="1"/>
            </p:cNvSpPr>
            <p:nvPr/>
          </p:nvSpPr>
          <p:spPr bwMode="auto">
            <a:xfrm>
              <a:off x="1227" y="1953"/>
              <a:ext cx="4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latin typeface="Arial" charset="0"/>
                </a:rPr>
                <a:t>1.42</a:t>
              </a:r>
              <a:r>
                <a:rPr lang="en-US" sz="1600" b="1">
                  <a:latin typeface="Arial" charset="0"/>
                  <a:cs typeface="Arial" charset="0"/>
                </a:rPr>
                <a:t>Å</a:t>
              </a:r>
              <a:endParaRPr lang="en-US" sz="1600" b="1">
                <a:latin typeface="Arial" charset="0"/>
              </a:endParaRPr>
            </a:p>
          </p:txBody>
        </p:sp>
        <p:pic>
          <p:nvPicPr>
            <p:cNvPr id="15393" name="Picture 33" descr="grdata"/>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345" y="2119"/>
              <a:ext cx="783"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94" name="Text Box 34"/>
          <p:cNvSpPr txBox="1">
            <a:spLocks noChangeArrowheads="1"/>
          </p:cNvSpPr>
          <p:nvPr/>
        </p:nvSpPr>
        <p:spPr bwMode="auto">
          <a:xfrm>
            <a:off x="5295811" y="992697"/>
            <a:ext cx="3691027" cy="1815882"/>
          </a:xfrm>
          <a:prstGeom prst="rect">
            <a:avLst/>
          </a:prstGeom>
          <a:ln/>
        </p:spPr>
        <p:style>
          <a:lnRef idx="2">
            <a:schemeClr val="accent4"/>
          </a:lnRef>
          <a:fillRef idx="1">
            <a:schemeClr val="lt1"/>
          </a:fillRef>
          <a:effectRef idx="0">
            <a:schemeClr val="accent4"/>
          </a:effectRef>
          <a:fontRef idx="minor">
            <a:schemeClr val="dk1"/>
          </a:fontRef>
        </p:style>
        <p:txBody>
          <a:bodyPr wrap="square" lIns="182880" tIns="137160" rIns="182880" bIns="137160">
            <a:spAutoFit/>
          </a:bodyPr>
          <a:lstStyle/>
          <a:p>
            <a:r>
              <a:rPr lang="en-US" sz="2000" b="1" dirty="0">
                <a:latin typeface="Arial" charset="0"/>
              </a:rPr>
              <a:t>Pair distribution function (PDF) gives the probability of finding an atom at a distance “r” from a given atom.</a:t>
            </a:r>
          </a:p>
        </p:txBody>
      </p:sp>
    </p:spTree>
    <p:extLst>
      <p:ext uri="{BB962C8B-B14F-4D97-AF65-F5344CB8AC3E}">
        <p14:creationId xmlns:p14="http://schemas.microsoft.com/office/powerpoint/2010/main" val="1732646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3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1000"/>
                                  </p:stCondLst>
                                  <p:childTnLst>
                                    <p:set>
                                      <p:cBhvr>
                                        <p:cTn id="9" dur="1" fill="hold">
                                          <p:stCondLst>
                                            <p:cond delay="499"/>
                                          </p:stCondLst>
                                        </p:cTn>
                                        <p:tgtEl>
                                          <p:spTgt spid="1538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1000"/>
                                  </p:stCondLst>
                                  <p:childTnLst>
                                    <p:set>
                                      <p:cBhvr>
                                        <p:cTn id="12" dur="1" fill="hold">
                                          <p:stCondLst>
                                            <p:cond delay="499"/>
                                          </p:stCondLst>
                                        </p:cTn>
                                        <p:tgtEl>
                                          <p:spTgt spid="15382"/>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nodeType="afterEffect">
                                  <p:stCondLst>
                                    <p:cond delay="1000"/>
                                  </p:stCondLst>
                                  <p:childTnLst>
                                    <p:set>
                                      <p:cBhvr>
                                        <p:cTn id="15" dur="1" fill="hold">
                                          <p:stCondLst>
                                            <p:cond delay="499"/>
                                          </p:stCondLst>
                                        </p:cTn>
                                        <p:tgtEl>
                                          <p:spTgt spid="15378"/>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nodeType="afterEffect">
                                  <p:stCondLst>
                                    <p:cond delay="1000"/>
                                  </p:stCondLst>
                                  <p:childTnLst>
                                    <p:set>
                                      <p:cBhvr>
                                        <p:cTn id="18" dur="1" fill="hold">
                                          <p:stCondLst>
                                            <p:cond delay="499"/>
                                          </p:stCondLst>
                                        </p:cTn>
                                        <p:tgtEl>
                                          <p:spTgt spid="15374"/>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nodeType="afterEffect">
                                  <p:stCondLst>
                                    <p:cond delay="1000"/>
                                  </p:stCondLst>
                                  <p:childTnLst>
                                    <p:set>
                                      <p:cBhvr>
                                        <p:cTn id="21" dur="1" fill="hold">
                                          <p:stCondLst>
                                            <p:cond delay="499"/>
                                          </p:stCondLst>
                                        </p:cTn>
                                        <p:tgtEl>
                                          <p:spTgt spid="15370"/>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nodeType="afterEffect">
                                  <p:stCondLst>
                                    <p:cond delay="1000"/>
                                  </p:stCondLst>
                                  <p:childTnLst>
                                    <p:set>
                                      <p:cBhvr>
                                        <p:cTn id="24" dur="1" fill="hold">
                                          <p:stCondLst>
                                            <p:cond delay="499"/>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3"/>
          <p:cNvSpPr txBox="1">
            <a:spLocks noChangeArrowheads="1"/>
          </p:cNvSpPr>
          <p:nvPr/>
        </p:nvSpPr>
        <p:spPr bwMode="auto">
          <a:xfrm>
            <a:off x="2362200" y="3776663"/>
            <a:ext cx="4191000" cy="1938337"/>
          </a:xfrm>
          <a:prstGeom prst="rect">
            <a:avLst/>
          </a:prstGeom>
          <a:noFill/>
          <a:ln w="12700">
            <a:noFill/>
            <a:miter lim="800000"/>
            <a:headEnd type="none" w="sm" len="sm"/>
            <a:tailEnd type="none" w="sm" len="sm"/>
          </a:ln>
        </p:spPr>
        <p:txBody>
          <a:bodyPr>
            <a:spAutoFit/>
          </a:bodyPr>
          <a:lstStyle/>
          <a:p>
            <a:pPr algn="ctr" eaLnBrk="0" hangingPunct="0"/>
            <a:r>
              <a:rPr lang="en-US">
                <a:latin typeface="Arial" pitchFamily="34" charset="0"/>
              </a:rPr>
              <a:t>Simon Billinge</a:t>
            </a:r>
          </a:p>
          <a:p>
            <a:pPr algn="ctr" eaLnBrk="0" hangingPunct="0"/>
            <a:r>
              <a:rPr lang="en-US">
                <a:latin typeface="Arial" pitchFamily="34" charset="0"/>
              </a:rPr>
              <a:t>Emil Bozin</a:t>
            </a:r>
          </a:p>
          <a:p>
            <a:pPr algn="ctr" eaLnBrk="0" hangingPunct="0"/>
            <a:r>
              <a:rPr lang="en-US">
                <a:latin typeface="Arial" pitchFamily="34" charset="0"/>
              </a:rPr>
              <a:t>Xiangyn Qiu</a:t>
            </a:r>
          </a:p>
          <a:p>
            <a:pPr algn="ctr" eaLnBrk="0" hangingPunct="0"/>
            <a:endParaRPr lang="en-US">
              <a:latin typeface="Arial" pitchFamily="34" charset="0"/>
            </a:endParaRPr>
          </a:p>
          <a:p>
            <a:pPr algn="ctr" eaLnBrk="0" hangingPunct="0"/>
            <a:r>
              <a:rPr lang="en-US">
                <a:latin typeface="Arial" pitchFamily="34" charset="0"/>
              </a:rPr>
              <a:t>Thomas Proffen</a:t>
            </a:r>
          </a:p>
        </p:txBody>
      </p:sp>
      <p:sp>
        <p:nvSpPr>
          <p:cNvPr id="7" name="Text Box 2"/>
          <p:cNvSpPr txBox="1">
            <a:spLocks noChangeArrowheads="1"/>
          </p:cNvSpPr>
          <p:nvPr/>
        </p:nvSpPr>
        <p:spPr bwMode="auto">
          <a:xfrm>
            <a:off x="511175" y="1066800"/>
            <a:ext cx="8099425" cy="2370138"/>
          </a:xfrm>
          <a:prstGeom prst="rect">
            <a:avLst/>
          </a:prstGeom>
          <a:noFill/>
          <a:ln w="12700">
            <a:noFill/>
            <a:miter lim="800000"/>
            <a:headEnd type="none" w="sm" len="sm"/>
            <a:tailEnd type="none" w="sm" len="sm"/>
          </a:ln>
        </p:spPr>
        <p:txBody>
          <a:bodyPr>
            <a:spAutoFit/>
          </a:bodyPr>
          <a:lstStyle/>
          <a:p>
            <a:pPr algn="ctr" eaLnBrk="0" hangingPunct="0">
              <a:defRPr/>
            </a:pPr>
            <a:r>
              <a:rPr lang="en-US" sz="6000" b="1" dirty="0">
                <a:solidFill>
                  <a:schemeClr val="tx2"/>
                </a:solidFill>
                <a:latin typeface="Arial" pitchFamily="34" charset="0"/>
              </a:rPr>
              <a:t>Example:</a:t>
            </a:r>
          </a:p>
          <a:p>
            <a:pPr algn="ctr" eaLnBrk="0" hangingPunct="0">
              <a:defRPr/>
            </a:pPr>
            <a:r>
              <a:rPr lang="en-US" sz="4000" b="1" dirty="0">
                <a:solidFill>
                  <a:schemeClr val="tx2"/>
                </a:solidFill>
                <a:latin typeface="Arial" pitchFamily="34" charset="0"/>
              </a:rPr>
              <a:t>Local structure in La</a:t>
            </a:r>
            <a:r>
              <a:rPr lang="en-US" sz="4000" b="1" baseline="-25000" dirty="0">
                <a:solidFill>
                  <a:schemeClr val="tx2"/>
                </a:solidFill>
                <a:latin typeface="Arial" pitchFamily="34" charset="0"/>
              </a:rPr>
              <a:t>x</a:t>
            </a:r>
            <a:r>
              <a:rPr lang="en-US" sz="4000" b="1" dirty="0">
                <a:solidFill>
                  <a:schemeClr val="tx2"/>
                </a:solidFill>
                <a:latin typeface="Arial" pitchFamily="34" charset="0"/>
              </a:rPr>
              <a:t>Ca</a:t>
            </a:r>
            <a:r>
              <a:rPr lang="en-US" sz="4000" b="1" baseline="-25000" dirty="0">
                <a:solidFill>
                  <a:schemeClr val="tx2"/>
                </a:solidFill>
                <a:latin typeface="Arial" pitchFamily="34" charset="0"/>
              </a:rPr>
              <a:t>1-x</a:t>
            </a:r>
            <a:r>
              <a:rPr lang="en-US" sz="4000" b="1" dirty="0">
                <a:solidFill>
                  <a:schemeClr val="tx2"/>
                </a:solidFill>
                <a:latin typeface="Arial" pitchFamily="34" charset="0"/>
              </a:rPr>
              <a:t>MnO</a:t>
            </a:r>
            <a:r>
              <a:rPr lang="en-US" sz="4000" b="1" baseline="-25000" dirty="0">
                <a:solidFill>
                  <a:schemeClr val="tx2"/>
                </a:solidFill>
                <a:latin typeface="Arial" pitchFamily="34" charset="0"/>
              </a:rPr>
              <a:t>3</a:t>
            </a:r>
          </a:p>
          <a:p>
            <a:pPr algn="ctr" eaLnBrk="0" hangingPunct="0">
              <a:defRPr/>
            </a:pPr>
            <a:endParaRPr lang="en-US" sz="4800" dirty="0">
              <a:solidFill>
                <a:schemeClr val="tx2"/>
              </a:solidFill>
              <a:latin typeface="Arial" pitchFamily="34" charset="0"/>
            </a:endParaRPr>
          </a:p>
        </p:txBody>
      </p:sp>
      <p:pic>
        <p:nvPicPr>
          <p:cNvPr id="9" name="Picture 2" descr="msu"/>
          <p:cNvPicPr>
            <a:picLocks noChangeAspect="1" noChangeArrowheads="1"/>
          </p:cNvPicPr>
          <p:nvPr/>
        </p:nvPicPr>
        <p:blipFill>
          <a:blip r:embed="rId3" cstate="print"/>
          <a:srcRect/>
          <a:stretch>
            <a:fillRect/>
          </a:stretch>
        </p:blipFill>
        <p:spPr bwMode="auto">
          <a:xfrm>
            <a:off x="3810000" y="3090863"/>
            <a:ext cx="1390650" cy="457200"/>
          </a:xfrm>
          <a:prstGeom prst="rect">
            <a:avLst/>
          </a:prstGeom>
          <a:noFill/>
          <a:effectLst>
            <a:outerShdw dist="35921" dir="2700000" algn="ctr" rotWithShape="0">
              <a:srgbClr val="808080"/>
            </a:outerShdw>
          </a:effectLst>
        </p:spPr>
      </p:pic>
    </p:spTree>
    <p:extLst>
      <p:ext uri="{BB962C8B-B14F-4D97-AF65-F5344CB8AC3E}">
        <p14:creationId xmlns:p14="http://schemas.microsoft.com/office/powerpoint/2010/main" val="276529120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Theme">
  <a:themeElements>
    <a:clrScheme name="ORNL Corporate Palette 140501">
      <a:dk1>
        <a:sysClr val="windowText" lastClr="000000"/>
      </a:dk1>
      <a:lt1>
        <a:sysClr val="window" lastClr="FFFFFF"/>
      </a:lt1>
      <a:dk2>
        <a:srgbClr val="1E7640"/>
      </a:dk2>
      <a:lt2>
        <a:srgbClr val="FFFFFF"/>
      </a:lt2>
      <a:accent1>
        <a:srgbClr val="0070B9"/>
      </a:accent1>
      <a:accent2>
        <a:srgbClr val="84B641"/>
      </a:accent2>
      <a:accent3>
        <a:srgbClr val="DE762D"/>
      </a:accent3>
      <a:accent4>
        <a:srgbClr val="00BDDD"/>
      </a:accent4>
      <a:accent5>
        <a:srgbClr val="A03123"/>
      </a:accent5>
      <a:accent6>
        <a:srgbClr val="FFCD00"/>
      </a:accent6>
      <a:hlink>
        <a:srgbClr val="0070B9"/>
      </a:hlink>
      <a:folHlink>
        <a:srgbClr val="1E7640"/>
      </a:folHlink>
    </a:clrScheme>
    <a:fontScheme name="ORNL 2013">
      <a:majorFont>
        <a:latin typeface="Arial Black"/>
        <a:ea typeface=""/>
        <a:cs typeface=""/>
      </a:majorFont>
      <a:minorFont>
        <a:latin typeface="Arial"/>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balanced" dir="t">
            <a:rot lat="0" lon="0" rev="0"/>
          </a:lightRig>
        </a:scene3d>
        <a:sp3d>
          <a:contourClr>
            <a:schemeClr val="lt1"/>
          </a:contourClr>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DC0444-A6A2-4936-812D-537DD4CC86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0F63343-7F9D-46A0-9CB9-7E5EB4795DFA}">
  <ds:schemaRef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 ds:uri="http://schemas.microsoft.com/office/2006/metadata/properties"/>
  </ds:schemaRefs>
</ds:datastoreItem>
</file>

<file path=customXml/itemProps3.xml><?xml version="1.0" encoding="utf-8"?>
<ds:datastoreItem xmlns:ds="http://schemas.openxmlformats.org/officeDocument/2006/customXml" ds:itemID="{A86139F4-C6DD-43FB-A6CD-DB36A8DABE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655</TotalTime>
  <Words>1601</Words>
  <Application>Microsoft Office PowerPoint</Application>
  <PresentationFormat>On-screen Show (4:3)</PresentationFormat>
  <Paragraphs>311</Paragraphs>
  <Slides>36</Slides>
  <Notes>29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39" baseType="lpstr">
      <vt:lpstr>Default Theme</vt:lpstr>
      <vt:lpstr>Equation</vt:lpstr>
      <vt:lpstr>Image</vt:lpstr>
      <vt:lpstr>PDF Analysis</vt:lpstr>
      <vt:lpstr>About me</vt:lpstr>
      <vt:lpstr>The challenge : Knowing the ‘real’ structure</vt:lpstr>
      <vt:lpstr>Total scattering ?</vt:lpstr>
      <vt:lpstr>Bragg peaks are blind ..</vt:lpstr>
      <vt:lpstr>How about powder diffraction ?</vt:lpstr>
      <vt:lpstr>Finally the Pair Distribution Function</vt:lpstr>
      <vt:lpstr>What is a PDF?</vt:lpstr>
      <vt:lpstr>PowerPoint Presentation</vt:lpstr>
      <vt:lpstr>LaMnO3: Jahn-Teller distortion</vt:lpstr>
      <vt:lpstr>PowerPoint Presentation</vt:lpstr>
      <vt:lpstr>LaMnO3: Simplicity of the PDF approach</vt:lpstr>
      <vt:lpstr>Software: Data modeling </vt:lpstr>
      <vt:lpstr>PowerPoint Presentation</vt:lpstr>
      <vt:lpstr>La1-xCaxMnO3: Phase diagram</vt:lpstr>
      <vt:lpstr>La1-xCaxMnO3: Phase diagram</vt:lpstr>
      <vt:lpstr>PowerPoint Presentation</vt:lpstr>
      <vt:lpstr>PowerPoint Presentation</vt:lpstr>
      <vt:lpstr>PowerPoint Presentation</vt:lpstr>
      <vt:lpstr>PowerPoint Presentation</vt:lpstr>
      <vt:lpstr>Gold nanoparticles</vt:lpstr>
      <vt:lpstr>Gold nanoparticles: First NPDF data</vt:lpstr>
      <vt:lpstr>Nanoparticles: Particle size</vt:lpstr>
      <vt:lpstr>Modeling Au structure only</vt:lpstr>
      <vt:lpstr>Modeling Au structure &amp; ligand</vt:lpstr>
      <vt:lpstr>Modeling of nanoparticle data - future !</vt:lpstr>
      <vt:lpstr>Nanoparticle builder</vt:lpstr>
      <vt:lpstr>Initial results (in progress ..)</vt:lpstr>
      <vt:lpstr>PowerPoint Presentation</vt:lpstr>
      <vt:lpstr>How to obtain high quality PDFs ?</vt:lpstr>
      <vt:lpstr>NPDF: the key to high quality, high r PDFs</vt:lpstr>
      <vt:lpstr>Q resolution ..</vt:lpstr>
      <vt:lpstr>Instruments at SNS for PDF studies</vt:lpstr>
      <vt:lpstr>MgCo – the power of neutrons and x-rays</vt:lpstr>
      <vt:lpstr>Reverse Monte Carlo</vt:lpstr>
      <vt:lpstr>Summary</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Donna Jo</dc:creator>
  <cp:lastModifiedBy>Proffen, Thomas</cp:lastModifiedBy>
  <cp:revision>42</cp:revision>
  <dcterms:created xsi:type="dcterms:W3CDTF">2014-05-13T12:38:57Z</dcterms:created>
  <dcterms:modified xsi:type="dcterms:W3CDTF">2015-06-22T17:59:31Z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